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4"/>
  </p:sldMasterIdLst>
  <p:notesMasterIdLst>
    <p:notesMasterId r:id="rId21"/>
  </p:notesMasterIdLst>
  <p:handoutMasterIdLst>
    <p:handoutMasterId r:id="rId22"/>
  </p:handoutMasterIdLst>
  <p:sldIdLst>
    <p:sldId id="257" r:id="rId5"/>
    <p:sldId id="2145706800" r:id="rId6"/>
    <p:sldId id="2145706848" r:id="rId7"/>
    <p:sldId id="2145706849" r:id="rId8"/>
    <p:sldId id="2145706742" r:id="rId9"/>
    <p:sldId id="2145706866" r:id="rId10"/>
    <p:sldId id="2145706835" r:id="rId11"/>
    <p:sldId id="2145706659" r:id="rId12"/>
    <p:sldId id="2145706865" r:id="rId13"/>
    <p:sldId id="2145706846" r:id="rId14"/>
    <p:sldId id="2145706850" r:id="rId15"/>
    <p:sldId id="2145706869" r:id="rId16"/>
    <p:sldId id="2145706870" r:id="rId17"/>
    <p:sldId id="2145706862" r:id="rId18"/>
    <p:sldId id="2145706868" r:id="rId19"/>
    <p:sldId id="2145706867" r:id="rId20"/>
  </p:sldIdLst>
  <p:sldSz cx="12192000" cy="6858000"/>
  <p:notesSz cx="7010400" cy="9296400"/>
  <p:defaultTextStyle>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F40"/>
    <a:srgbClr val="38A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94660"/>
  </p:normalViewPr>
  <p:slideViewPr>
    <p:cSldViewPr snapToGrid="0">
      <p:cViewPr varScale="1">
        <p:scale>
          <a:sx n="100" d="100"/>
          <a:sy n="100" d="100"/>
        </p:scale>
        <p:origin x="120" y="39"/>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debe Xolani (DHQ)" userId="2ba6c699-9d29-400f-896c-7411dd4638bb" providerId="ADAL" clId="{C9270623-B8F6-423B-BEA4-BCA85FE99463}"/>
    <pc:docChg chg="modSld">
      <pc:chgData name="Hadebe Xolani (DHQ)" userId="2ba6c699-9d29-400f-896c-7411dd4638bb" providerId="ADAL" clId="{C9270623-B8F6-423B-BEA4-BCA85FE99463}" dt="2024-01-18T17:22:52.238" v="9" actId="20577"/>
      <pc:docMkLst>
        <pc:docMk/>
      </pc:docMkLst>
      <pc:sldChg chg="modSp mod">
        <pc:chgData name="Hadebe Xolani (DHQ)" userId="2ba6c699-9d29-400f-896c-7411dd4638bb" providerId="ADAL" clId="{C9270623-B8F6-423B-BEA4-BCA85FE99463}" dt="2024-01-18T17:22:10.425" v="0" actId="6549"/>
        <pc:sldMkLst>
          <pc:docMk/>
          <pc:sldMk cId="1891524561" sldId="2145706869"/>
        </pc:sldMkLst>
        <pc:spChg chg="mod">
          <ac:chgData name="Hadebe Xolani (DHQ)" userId="2ba6c699-9d29-400f-896c-7411dd4638bb" providerId="ADAL" clId="{C9270623-B8F6-423B-BEA4-BCA85FE99463}" dt="2024-01-18T17:22:10.425" v="0" actId="6549"/>
          <ac:spMkLst>
            <pc:docMk/>
            <pc:sldMk cId="1891524561" sldId="2145706869"/>
            <ac:spMk id="3" creationId="{F59B7C2B-E589-D9A7-C922-5A9617969AEE}"/>
          </ac:spMkLst>
        </pc:spChg>
      </pc:sldChg>
      <pc:sldChg chg="modSp mod">
        <pc:chgData name="Hadebe Xolani (DHQ)" userId="2ba6c699-9d29-400f-896c-7411dd4638bb" providerId="ADAL" clId="{C9270623-B8F6-423B-BEA4-BCA85FE99463}" dt="2024-01-18T17:22:52.238" v="9" actId="20577"/>
        <pc:sldMkLst>
          <pc:docMk/>
          <pc:sldMk cId="914930978" sldId="2145706870"/>
        </pc:sldMkLst>
        <pc:spChg chg="mod">
          <ac:chgData name="Hadebe Xolani (DHQ)" userId="2ba6c699-9d29-400f-896c-7411dd4638bb" providerId="ADAL" clId="{C9270623-B8F6-423B-BEA4-BCA85FE99463}" dt="2024-01-18T17:22:52.238" v="9" actId="20577"/>
          <ac:spMkLst>
            <pc:docMk/>
            <pc:sldMk cId="914930978" sldId="2145706870"/>
            <ac:spMk id="3" creationId="{F59B7C2B-E589-D9A7-C922-5A9617969AE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CEC7A9-28A3-9AF1-DDF8-95FC2C02739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9FD11E3F-3BBB-0590-8701-8980CD77BF8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A04809-080B-4C8F-9A2F-452F19E3065D}" type="datetimeFigureOut">
              <a:rPr lang="en-ZA" smtClean="0"/>
              <a:t>2024/01/18</a:t>
            </a:fld>
            <a:endParaRPr lang="en-ZA"/>
          </a:p>
        </p:txBody>
      </p:sp>
      <p:sp>
        <p:nvSpPr>
          <p:cNvPr id="4" name="Footer Placeholder 3">
            <a:extLst>
              <a:ext uri="{FF2B5EF4-FFF2-40B4-BE49-F238E27FC236}">
                <a16:creationId xmlns:a16="http://schemas.microsoft.com/office/drawing/2014/main" id="{BBA3FB52-8502-3B08-25B6-EFB2C42712D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B678BF55-8BA1-9ED0-66E1-4B2048BD04F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321925-D7E1-4D00-9F18-2B4ED1803CE7}" type="slidenum">
              <a:rPr lang="en-ZA" smtClean="0"/>
              <a:t>‹#›</a:t>
            </a:fld>
            <a:endParaRPr lang="en-ZA"/>
          </a:p>
        </p:txBody>
      </p:sp>
    </p:spTree>
    <p:extLst>
      <p:ext uri="{BB962C8B-B14F-4D97-AF65-F5344CB8AC3E}">
        <p14:creationId xmlns:p14="http://schemas.microsoft.com/office/powerpoint/2010/main" val="78945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VI"/>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5AB879-45E7-49E3-B6A0-F208C48EB960}" type="datetimeFigureOut">
              <a:rPr lang="en-VI" smtClean="0"/>
              <a:t>01/18/2024</a:t>
            </a:fld>
            <a:endParaRPr lang="en-VI"/>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VI"/>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VI"/>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A03F3B-6ECC-475E-BE81-A32D449A22DB}" type="slidenum">
              <a:rPr lang="en-VI" smtClean="0"/>
              <a:t>‹#›</a:t>
            </a:fld>
            <a:endParaRPr lang="en-VI"/>
          </a:p>
        </p:txBody>
      </p:sp>
    </p:spTree>
    <p:extLst>
      <p:ext uri="{BB962C8B-B14F-4D97-AF65-F5344CB8AC3E}">
        <p14:creationId xmlns:p14="http://schemas.microsoft.com/office/powerpoint/2010/main" val="3276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D96E21E-6D6E-4520-83B0-34502777460E}"/>
              </a:ext>
            </a:extLst>
          </p:cNvPr>
          <p:cNvSpPr>
            <a:spLocks noGrp="1" noRot="1" noChangeAspect="1" noChangeArrowheads="1" noTextEdit="1"/>
          </p:cNvSpPr>
          <p:nvPr>
            <p:ph type="sldImg"/>
          </p:nvPr>
        </p:nvSpPr>
        <p:spPr>
          <a:xfrm>
            <a:off x="109538" y="757238"/>
            <a:ext cx="6729412" cy="3784600"/>
          </a:xfrm>
          <a:ln/>
        </p:spPr>
      </p:sp>
      <p:sp>
        <p:nvSpPr>
          <p:cNvPr id="14339" name="Rectangle 3">
            <a:extLst>
              <a:ext uri="{FF2B5EF4-FFF2-40B4-BE49-F238E27FC236}">
                <a16:creationId xmlns:a16="http://schemas.microsoft.com/office/drawing/2014/main" id="{A96C6B58-BCE4-4249-BE44-14A5AC5A71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40B9556E-22B1-44D2-893A-AE4A2EDA7784}"/>
              </a:ext>
            </a:extLst>
          </p:cNvPr>
          <p:cNvSpPr>
            <a:spLocks noGrp="1"/>
          </p:cNvSpPr>
          <p:nvPr>
            <p:ph type="ftr" sz="quarter" idx="4"/>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1A03F3B-6ECC-475E-BE81-A32D449A22DB}" type="slidenum">
              <a:rPr lang="en-VI" smtClean="0"/>
              <a:t>2</a:t>
            </a:fld>
            <a:endParaRPr lang="en-VI"/>
          </a:p>
        </p:txBody>
      </p:sp>
    </p:spTree>
    <p:extLst>
      <p:ext uri="{BB962C8B-B14F-4D97-AF65-F5344CB8AC3E}">
        <p14:creationId xmlns:p14="http://schemas.microsoft.com/office/powerpoint/2010/main" val="149347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1"/>
              </a:solidFill>
              <a:highlight>
                <a:srgbClr val="FFFF00"/>
              </a:highlight>
            </a:endParaRPr>
          </a:p>
          <a:p>
            <a:endParaRPr lang="en-ZA" dirty="0"/>
          </a:p>
        </p:txBody>
      </p:sp>
      <p:sp>
        <p:nvSpPr>
          <p:cNvPr id="4" name="Slide Number Placeholder 3"/>
          <p:cNvSpPr>
            <a:spLocks noGrp="1"/>
          </p:cNvSpPr>
          <p:nvPr>
            <p:ph type="sldNum" sz="quarter" idx="5"/>
          </p:nvPr>
        </p:nvSpPr>
        <p:spPr/>
        <p:txBody>
          <a:bodyPr/>
          <a:lstStyle/>
          <a:p>
            <a:fld id="{41A03F3B-6ECC-475E-BE81-A32D449A22DB}" type="slidenum">
              <a:rPr lang="en-VI" smtClean="0"/>
              <a:t>3</a:t>
            </a:fld>
            <a:endParaRPr lang="en-VI"/>
          </a:p>
        </p:txBody>
      </p:sp>
    </p:spTree>
    <p:extLst>
      <p:ext uri="{BB962C8B-B14F-4D97-AF65-F5344CB8AC3E}">
        <p14:creationId xmlns:p14="http://schemas.microsoft.com/office/powerpoint/2010/main" val="650238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1A03F3B-6ECC-475E-BE81-A32D449A22DB}" type="slidenum">
              <a:rPr lang="en-VI" smtClean="0"/>
              <a:t>4</a:t>
            </a:fld>
            <a:endParaRPr lang="en-VI"/>
          </a:p>
        </p:txBody>
      </p:sp>
    </p:spTree>
    <p:extLst>
      <p:ext uri="{BB962C8B-B14F-4D97-AF65-F5344CB8AC3E}">
        <p14:creationId xmlns:p14="http://schemas.microsoft.com/office/powerpoint/2010/main" val="135075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dirty="0"/>
          </a:p>
        </p:txBody>
      </p:sp>
    </p:spTree>
    <p:extLst>
      <p:ext uri="{BB962C8B-B14F-4D97-AF65-F5344CB8AC3E}">
        <p14:creationId xmlns:p14="http://schemas.microsoft.com/office/powerpoint/2010/main" val="124025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4025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a:p>
        </p:txBody>
      </p:sp>
    </p:spTree>
    <p:extLst>
      <p:ext uri="{BB962C8B-B14F-4D97-AF65-F5344CB8AC3E}">
        <p14:creationId xmlns:p14="http://schemas.microsoft.com/office/powerpoint/2010/main" val="306949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ENTER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84F4E7-895B-4D35-AAAA-19EAF0AB1FF6}"/>
              </a:ext>
            </a:extLst>
          </p:cNvPr>
          <p:cNvSpPr txBox="1">
            <a:spLocks noChangeArrowheads="1"/>
          </p:cNvSpPr>
          <p:nvPr userDrawn="1"/>
        </p:nvSpPr>
        <p:spPr bwMode="auto">
          <a:xfrm>
            <a:off x="812800" y="457201"/>
            <a:ext cx="10464800" cy="41592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ZA" altLang="en-US" sz="2100" b="1" dirty="0">
                <a:cs typeface="Arial" panose="020B0604020202020204" pitchFamily="34" charset="0"/>
              </a:rPr>
              <a:t> </a:t>
            </a:r>
          </a:p>
        </p:txBody>
      </p:sp>
      <p:sp>
        <p:nvSpPr>
          <p:cNvPr id="4" name="Title 3"/>
          <p:cNvSpPr>
            <a:spLocks noGrp="1"/>
          </p:cNvSpPr>
          <p:nvPr>
            <p:ph type="title"/>
          </p:nvPr>
        </p:nvSpPr>
        <p:spPr>
          <a:xfrm>
            <a:off x="838200" y="365128"/>
            <a:ext cx="10515600" cy="615295"/>
          </a:xfrm>
          <a:prstGeom prst="rect">
            <a:avLst/>
          </a:prstGeom>
        </p:spPr>
        <p:txBody>
          <a:bodyPr/>
          <a:lstStyle>
            <a:lvl1pPr>
              <a:defRPr sz="2100" b="1"/>
            </a:lvl1pPr>
          </a:lstStyle>
          <a:p>
            <a:r>
              <a:rPr lang="en-US" dirty="0"/>
              <a:t>Click to edit Master title style</a:t>
            </a:r>
            <a:endParaRPr lang="en-ZA" dirty="0"/>
          </a:p>
        </p:txBody>
      </p:sp>
      <p:sp>
        <p:nvSpPr>
          <p:cNvPr id="6" name="Text Placeholder 5"/>
          <p:cNvSpPr>
            <a:spLocks noGrp="1"/>
          </p:cNvSpPr>
          <p:nvPr>
            <p:ph type="body" sz="quarter" idx="10"/>
          </p:nvPr>
        </p:nvSpPr>
        <p:spPr>
          <a:xfrm>
            <a:off x="878840" y="1458686"/>
            <a:ext cx="10058400" cy="3886200"/>
          </a:xfrm>
          <a:prstGeom prst="rect">
            <a:avLst/>
          </a:prstGeom>
        </p:spPr>
        <p:txBody>
          <a:bodyPr/>
          <a:lstStyle>
            <a:lvl1pPr>
              <a:defRPr sz="2100"/>
            </a:lvl1pPr>
            <a:lvl2pPr>
              <a:defRPr sz="1800"/>
            </a:lvl2pPr>
            <a:lvl3pPr>
              <a:defRPr sz="1500"/>
            </a:lvl3pPr>
            <a:lvl4pPr>
              <a:defRPr sz="135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38533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82C7E67-1EE8-45B0-BDF4-FB621080F5D5}" type="slidenum">
              <a:rPr lang="en-US"/>
              <a:pPr>
                <a:defRPr/>
              </a:pPr>
              <a:t>‹#›</a:t>
            </a:fld>
            <a:endParaRPr lang="en-US"/>
          </a:p>
        </p:txBody>
      </p:sp>
    </p:spTree>
    <p:extLst>
      <p:ext uri="{BB962C8B-B14F-4D97-AF65-F5344CB8AC3E}">
        <p14:creationId xmlns:p14="http://schemas.microsoft.com/office/powerpoint/2010/main" val="3417553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63" r:id="rId1"/>
    <p:sldLayoutId id="2147485194" r:id="rId2"/>
    <p:sldLayoutId id="2147485196" r:id="rId3"/>
    <p:sldLayoutId id="2147485197"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s.dws.gov.za/iris/documents.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a:extLst>
              <a:ext uri="{FF2B5EF4-FFF2-40B4-BE49-F238E27FC236}">
                <a16:creationId xmlns:a16="http://schemas.microsoft.com/office/drawing/2014/main" id="{A80573D4-2A6F-4F6D-B4B6-B72DD9BC6958}"/>
              </a:ext>
            </a:extLst>
          </p:cNvPr>
          <p:cNvSpPr txBox="1">
            <a:spLocks noChangeArrowheads="1"/>
          </p:cNvSpPr>
          <p:nvPr/>
        </p:nvSpPr>
        <p:spPr bwMode="auto">
          <a:xfrm>
            <a:off x="3073400" y="1212851"/>
            <a:ext cx="561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dirty="0">
                <a:solidFill>
                  <a:schemeClr val="bg1"/>
                </a:solidFill>
              </a:rPr>
              <a:t>PRESENTATION TITLE</a:t>
            </a:r>
          </a:p>
        </p:txBody>
      </p:sp>
      <p:sp>
        <p:nvSpPr>
          <p:cNvPr id="13315" name="TextBox 9">
            <a:extLst>
              <a:ext uri="{FF2B5EF4-FFF2-40B4-BE49-F238E27FC236}">
                <a16:creationId xmlns:a16="http://schemas.microsoft.com/office/drawing/2014/main" id="{00A16A83-B881-476D-BEB3-81CC50354D55}"/>
              </a:ext>
            </a:extLst>
          </p:cNvPr>
          <p:cNvSpPr txBox="1">
            <a:spLocks noChangeArrowheads="1"/>
          </p:cNvSpPr>
          <p:nvPr/>
        </p:nvSpPr>
        <p:spPr bwMode="auto">
          <a:xfrm>
            <a:off x="3073400" y="2298700"/>
            <a:ext cx="5619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solidFill>
                  <a:schemeClr val="bg1"/>
                </a:solidFill>
              </a:rPr>
              <a:t>Presented by:	Name Surname</a:t>
            </a:r>
          </a:p>
          <a:p>
            <a:pPr eaLnBrk="1" hangingPunct="1"/>
            <a:r>
              <a:rPr lang="en-US" altLang="en-US" sz="1200" dirty="0">
                <a:solidFill>
                  <a:schemeClr val="bg1"/>
                </a:solidFill>
              </a:rPr>
              <a:t>Designation:		Director</a:t>
            </a:r>
          </a:p>
          <a:p>
            <a:pPr eaLnBrk="1" hangingPunct="1"/>
            <a:r>
              <a:rPr lang="en-US" altLang="en-US" sz="1200" dirty="0">
                <a:solidFill>
                  <a:schemeClr val="bg1"/>
                </a:solidFill>
              </a:rPr>
              <a:t>Directorate:		Communication Services</a:t>
            </a:r>
          </a:p>
          <a:p>
            <a:pPr eaLnBrk="1" hangingPunct="1"/>
            <a:endParaRPr lang="en-US" altLang="en-US" sz="1200" dirty="0">
              <a:solidFill>
                <a:schemeClr val="bg1"/>
              </a:solidFill>
            </a:endParaRPr>
          </a:p>
          <a:p>
            <a:pPr eaLnBrk="1" hangingPunct="1"/>
            <a:r>
              <a:rPr lang="en-US" altLang="en-US" sz="1200" dirty="0">
                <a:solidFill>
                  <a:schemeClr val="bg1"/>
                </a:solidFill>
              </a:rPr>
              <a:t>Date:			15 April 2019</a:t>
            </a:r>
          </a:p>
        </p:txBody>
      </p:sp>
      <p:pic>
        <p:nvPicPr>
          <p:cNvPr id="13316" name="Picture 2">
            <a:extLst>
              <a:ext uri="{FF2B5EF4-FFF2-40B4-BE49-F238E27FC236}">
                <a16:creationId xmlns:a16="http://schemas.microsoft.com/office/drawing/2014/main" id="{EBFF23C4-55C2-483C-A9B8-5A204096C9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058"/>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4">
            <a:extLst>
              <a:ext uri="{FF2B5EF4-FFF2-40B4-BE49-F238E27FC236}">
                <a16:creationId xmlns:a16="http://schemas.microsoft.com/office/drawing/2014/main" id="{B7489836-7404-435B-9D2C-4FEEFA5049FF}"/>
              </a:ext>
            </a:extLst>
          </p:cNvPr>
          <p:cNvSpPr txBox="1">
            <a:spLocks noChangeArrowheads="1"/>
          </p:cNvSpPr>
          <p:nvPr/>
        </p:nvSpPr>
        <p:spPr bwMode="auto">
          <a:xfrm>
            <a:off x="451209" y="604927"/>
            <a:ext cx="108641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dirty="0">
                <a:solidFill>
                  <a:schemeClr val="bg1"/>
                </a:solidFill>
              </a:rPr>
              <a:t>Water Services Drop Programmes 2023 Reports: </a:t>
            </a:r>
          </a:p>
          <a:p>
            <a:pPr eaLnBrk="1" hangingPunct="1"/>
            <a:r>
              <a:rPr lang="en-US" altLang="en-US" dirty="0">
                <a:solidFill>
                  <a:schemeClr val="bg1"/>
                </a:solidFill>
              </a:rPr>
              <a:t>Group 1 Critical performing municipalities</a:t>
            </a:r>
          </a:p>
        </p:txBody>
      </p:sp>
      <p:sp>
        <p:nvSpPr>
          <p:cNvPr id="13318" name="TextBox 9">
            <a:extLst>
              <a:ext uri="{FF2B5EF4-FFF2-40B4-BE49-F238E27FC236}">
                <a16:creationId xmlns:a16="http://schemas.microsoft.com/office/drawing/2014/main" id="{E39E260D-7157-403F-BBCB-502ACABEBF34}"/>
              </a:ext>
            </a:extLst>
          </p:cNvPr>
          <p:cNvSpPr txBox="1">
            <a:spLocks noChangeArrowheads="1"/>
          </p:cNvSpPr>
          <p:nvPr/>
        </p:nvSpPr>
        <p:spPr bwMode="auto">
          <a:xfrm>
            <a:off x="533231" y="2430800"/>
            <a:ext cx="60991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solidFill>
                  <a:schemeClr val="bg1"/>
                </a:solidFill>
              </a:rPr>
              <a:t>Facilitated by:	Dr Mathye </a:t>
            </a:r>
          </a:p>
          <a:p>
            <a:pPr eaLnBrk="1" hangingPunct="1"/>
            <a:r>
              <a:rPr lang="en-US" altLang="en-US" sz="1800" dirty="0">
                <a:solidFill>
                  <a:schemeClr val="bg1"/>
                </a:solidFill>
              </a:rPr>
              <a:t>Designation:	DDG: Water Services and Sanitation 		Management </a:t>
            </a:r>
          </a:p>
          <a:p>
            <a:pPr eaLnBrk="1" hangingPunct="1"/>
            <a:r>
              <a:rPr lang="en-US" altLang="en-US" sz="1800" dirty="0">
                <a:solidFill>
                  <a:schemeClr val="bg1"/>
                </a:solidFill>
              </a:rPr>
              <a:t>                             </a:t>
            </a:r>
          </a:p>
          <a:p>
            <a:pPr eaLnBrk="1" hangingPunct="1"/>
            <a:r>
              <a:rPr lang="en-US" altLang="en-US" sz="1800" dirty="0">
                <a:solidFill>
                  <a:schemeClr val="bg1"/>
                </a:solidFill>
              </a:rPr>
              <a:t>18 January 2024</a:t>
            </a:r>
          </a:p>
          <a:p>
            <a:pPr eaLnBrk="1" hangingPunct="1"/>
            <a:endParaRPr lang="en-US" altLang="en-US" sz="1800" dirty="0">
              <a:solidFill>
                <a:schemeClr val="bg1"/>
              </a:solidFill>
            </a:endParaRPr>
          </a:p>
        </p:txBody>
      </p:sp>
      <p:sp>
        <p:nvSpPr>
          <p:cNvPr id="3" name="TextBox 2">
            <a:extLst>
              <a:ext uri="{FF2B5EF4-FFF2-40B4-BE49-F238E27FC236}">
                <a16:creationId xmlns:a16="http://schemas.microsoft.com/office/drawing/2014/main" id="{BB35991E-7EC6-FB52-1194-21233E3DFA15}"/>
              </a:ext>
            </a:extLst>
          </p:cNvPr>
          <p:cNvSpPr txBox="1"/>
          <p:nvPr/>
        </p:nvSpPr>
        <p:spPr>
          <a:xfrm>
            <a:off x="5294376" y="3593632"/>
            <a:ext cx="6491732" cy="1323439"/>
          </a:xfrm>
          <a:prstGeom prst="rect">
            <a:avLst/>
          </a:prstGeom>
          <a:noFill/>
        </p:spPr>
        <p:txBody>
          <a:bodyPr wrap="square">
            <a:spAutoFit/>
          </a:bodyPr>
          <a:lstStyle/>
          <a:p>
            <a:pPr>
              <a:defRPr/>
            </a:pPr>
            <a:r>
              <a:rPr lang="en-US" sz="2000" b="1">
                <a:solidFill>
                  <a:schemeClr val="bg1"/>
                </a:solidFill>
                <a:ea typeface="ＭＳ Ｐゴシック" panose="020B0600070205080204" pitchFamily="34" charset="-128"/>
                <a:cs typeface="Arial" panose="020B0604020202020204" pitchFamily="34" charset="0"/>
              </a:rPr>
              <a:t>Drinking Water (Blue Drop)</a:t>
            </a:r>
          </a:p>
          <a:p>
            <a:pPr>
              <a:defRPr/>
            </a:pPr>
            <a:r>
              <a:rPr lang="en-US" sz="2000" b="1">
                <a:solidFill>
                  <a:schemeClr val="bg1"/>
                </a:solidFill>
                <a:ea typeface="ＭＳ Ｐゴシック" panose="020B0600070205080204" pitchFamily="34" charset="-128"/>
                <a:cs typeface="Arial" panose="020B0604020202020204" pitchFamily="34" charset="0"/>
              </a:rPr>
              <a:t>Wastewater (Green Drop)</a:t>
            </a:r>
          </a:p>
          <a:p>
            <a:pPr>
              <a:defRPr/>
            </a:pPr>
            <a:r>
              <a:rPr lang="en-US" sz="2000" b="1">
                <a:solidFill>
                  <a:schemeClr val="bg1"/>
                </a:solidFill>
                <a:ea typeface="ＭＳ Ｐゴシック" panose="020B0600070205080204" pitchFamily="34" charset="-128"/>
                <a:cs typeface="Arial" panose="020B0604020202020204" pitchFamily="34" charset="0"/>
              </a:rPr>
              <a:t>Water Conservation and Demand Management (No Drop)</a:t>
            </a:r>
          </a:p>
          <a:p>
            <a:pPr>
              <a:defRPr/>
            </a:pPr>
            <a:r>
              <a:rPr lang="en-US" sz="2000" b="1">
                <a:solidFill>
                  <a:schemeClr val="bg1"/>
                </a:solidFill>
                <a:ea typeface="ＭＳ Ｐゴシック" panose="020B0600070205080204" pitchFamily="34" charset="-128"/>
                <a:cs typeface="Arial" panose="020B0604020202020204" pitchFamily="34" charset="0"/>
              </a:rPr>
              <a:t> </a:t>
            </a:r>
          </a:p>
        </p:txBody>
      </p:sp>
      <p:sp>
        <p:nvSpPr>
          <p:cNvPr id="2" name="TextBox 1">
            <a:extLst>
              <a:ext uri="{FF2B5EF4-FFF2-40B4-BE49-F238E27FC236}">
                <a16:creationId xmlns:a16="http://schemas.microsoft.com/office/drawing/2014/main" id="{086F4B71-A911-4C76-1722-73AF9D614808}"/>
              </a:ext>
            </a:extLst>
          </p:cNvPr>
          <p:cNvSpPr txBox="1"/>
          <p:nvPr/>
        </p:nvSpPr>
        <p:spPr>
          <a:xfrm>
            <a:off x="453224" y="1505209"/>
            <a:ext cx="8078526" cy="461665"/>
          </a:xfrm>
          <a:prstGeom prst="rect">
            <a:avLst/>
          </a:prstGeom>
          <a:noFill/>
        </p:spPr>
        <p:txBody>
          <a:bodyPr wrap="square" rtlCol="0">
            <a:spAutoFit/>
          </a:bodyPr>
          <a:lstStyle/>
          <a:p>
            <a:r>
              <a:rPr lang="en-ZA" sz="2400" dirty="0">
                <a:solidFill>
                  <a:schemeClr val="bg1"/>
                </a:solidFill>
              </a:rPr>
              <a:t>Action Plan to address 2023 Blue , Green and No Drop Results </a:t>
            </a:r>
          </a:p>
        </p:txBody>
      </p:sp>
    </p:spTree>
    <p:extLst>
      <p:ext uri="{BB962C8B-B14F-4D97-AF65-F5344CB8AC3E}">
        <p14:creationId xmlns:p14="http://schemas.microsoft.com/office/powerpoint/2010/main" val="69841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10</a:t>
            </a:fld>
            <a:endParaRPr lang="en-US" altLang="en-US" sz="1800" dirty="0">
              <a:latin typeface="Calibri" panose="020F0502020204030204" pitchFamily="34" charset="0"/>
            </a:endParaRPr>
          </a:p>
        </p:txBody>
      </p:sp>
      <p:sp>
        <p:nvSpPr>
          <p:cNvPr id="3" name="TextBox 2">
            <a:extLst>
              <a:ext uri="{FF2B5EF4-FFF2-40B4-BE49-F238E27FC236}">
                <a16:creationId xmlns:a16="http://schemas.microsoft.com/office/drawing/2014/main" id="{D5FD480F-9F67-61B2-C184-4DBF56FDCFCC}"/>
              </a:ext>
            </a:extLst>
          </p:cNvPr>
          <p:cNvSpPr txBox="1"/>
          <p:nvPr/>
        </p:nvSpPr>
        <p:spPr>
          <a:xfrm>
            <a:off x="445226" y="384719"/>
            <a:ext cx="11475720" cy="7432804"/>
          </a:xfrm>
          <a:prstGeom prst="rect">
            <a:avLst/>
          </a:prstGeom>
          <a:noFill/>
        </p:spPr>
        <p:txBody>
          <a:bodyPr wrap="square" rtlCol="0">
            <a:spAutoFit/>
          </a:bodyPr>
          <a:lstStyle/>
          <a:p>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Action Plans </a:t>
            </a:r>
          </a:p>
          <a:p>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Each municipality will develop an action plan for further improvement, addressing inter alia</a:t>
            </a:r>
          </a:p>
          <a:p>
            <a:pPr marL="742950" lvl="1" indent="-285750">
              <a:buFont typeface="Courier New" panose="02070309020205020404" pitchFamily="49" charset="0"/>
              <a:buChar char="o"/>
            </a:pPr>
            <a:r>
              <a:rPr lang="en-ZA" dirty="0"/>
              <a:t>Fundamental changes to be introduced, from amongst the options in the following slide</a:t>
            </a:r>
          </a:p>
          <a:p>
            <a:pPr marL="742950" lvl="1" indent="-285750">
              <a:buFont typeface="Courier New" panose="02070309020205020404" pitchFamily="49" charset="0"/>
              <a:buChar char="o"/>
            </a:pPr>
            <a:r>
              <a:rPr lang="en-ZA" dirty="0"/>
              <a:t>Addressing the NRW and leaks</a:t>
            </a:r>
          </a:p>
          <a:p>
            <a:pPr marL="742950" lvl="1" indent="-285750">
              <a:buFont typeface="Courier New" panose="02070309020205020404" pitchFamily="49" charset="0"/>
              <a:buChar char="o"/>
            </a:pPr>
            <a:r>
              <a:rPr lang="en-ZA" dirty="0"/>
              <a:t>Addressing the shortages of certified process controllers</a:t>
            </a:r>
          </a:p>
          <a:p>
            <a:pPr marL="742950" lvl="1" indent="-285750">
              <a:buFont typeface="Courier New" panose="02070309020205020404" pitchFamily="49" charset="0"/>
              <a:buChar char="o"/>
            </a:pPr>
            <a:r>
              <a:rPr lang="en-ZA" dirty="0"/>
              <a:t>Improving operational monitoring (on site daily testing)</a:t>
            </a:r>
          </a:p>
          <a:p>
            <a:pPr marL="742950" lvl="1" indent="-285750">
              <a:buFont typeface="Courier New" panose="02070309020205020404" pitchFamily="49" charset="0"/>
              <a:buChar char="o"/>
            </a:pPr>
            <a:r>
              <a:rPr lang="en-ZA" dirty="0"/>
              <a:t>Improving the condition of wastewater infrastructure in particular</a:t>
            </a:r>
          </a:p>
          <a:p>
            <a:pPr marL="742950" lvl="1" indent="-285750">
              <a:buFont typeface="Courier New" panose="02070309020205020404" pitchFamily="49" charset="0"/>
              <a:buChar char="o"/>
            </a:pPr>
            <a:r>
              <a:rPr lang="en-ZA" dirty="0"/>
              <a:t>Improving financial management </a:t>
            </a:r>
          </a:p>
          <a:p>
            <a:pPr lvl="1"/>
            <a:endParaRPr lang="en-ZA" dirty="0"/>
          </a:p>
          <a:p>
            <a:pPr marL="285750" indent="-285750">
              <a:buFont typeface="Arial" panose="020B0604020202020204" pitchFamily="34" charset="0"/>
              <a:buChar char="•"/>
            </a:pPr>
            <a:r>
              <a:rPr lang="en-GB" dirty="0">
                <a:cs typeface="Arial" panose="020B0604020202020204" pitchFamily="34" charset="0"/>
              </a:rPr>
              <a:t>The actions plans must include putting in place all the required management tools to address poor performance in terms of BD, GD and ND (as described in the guidelines provided by DWS on the IRIS </a:t>
            </a:r>
            <a:r>
              <a:rPr lang="en-GB" dirty="0">
                <a:cs typeface="Arial" panose="020B0604020202020204" pitchFamily="34" charset="0"/>
                <a:hlinkClick r:id="rId2"/>
              </a:rPr>
              <a:t>http://ws.dws.gov.za/iris/documents.aspx</a:t>
            </a:r>
            <a:r>
              <a:rPr lang="en-GB" dirty="0">
                <a:cs typeface="Arial" panose="020B0604020202020204" pitchFamily="34" charset="0"/>
              </a:rPr>
              <a:t>), with timeframes, such as Wastewater Risk Abatement Plans and Process Audits </a:t>
            </a:r>
          </a:p>
          <a:p>
            <a:pPr marL="285750" indent="-285750">
              <a:buFont typeface="Arial" panose="020B0604020202020204" pitchFamily="34" charset="0"/>
              <a:buChar char="•"/>
            </a:pPr>
            <a:r>
              <a:rPr lang="en-GB" dirty="0">
                <a:cs typeface="Arial" panose="020B0604020202020204" pitchFamily="34" charset="0"/>
              </a:rPr>
              <a:t>The actions plans must be divided into actions with short, medium and long-term timeframes     </a:t>
            </a:r>
          </a:p>
          <a:p>
            <a:pPr marL="285750" indent="-285750">
              <a:buFont typeface="Arial" panose="020B0604020202020204" pitchFamily="34" charset="0"/>
              <a:buChar char="•"/>
            </a:pPr>
            <a:r>
              <a:rPr lang="en-GB" dirty="0">
                <a:cs typeface="Arial" panose="020B0604020202020204" pitchFamily="34" charset="0"/>
              </a:rPr>
              <a:t>Those actions without substantial financial implications must have short timeframes    </a:t>
            </a:r>
          </a:p>
          <a:p>
            <a:pPr marL="285750" indent="-285750">
              <a:buFont typeface="Arial" panose="020B0604020202020204" pitchFamily="34" charset="0"/>
              <a:buChar char="•"/>
            </a:pPr>
            <a:r>
              <a:rPr lang="en-GB" dirty="0">
                <a:cs typeface="Arial" panose="020B0604020202020204" pitchFamily="34" charset="0"/>
              </a:rPr>
              <a:t>These action plans must be submitted to the relevant DWS provincial offices by end February 2024</a:t>
            </a:r>
          </a:p>
          <a:p>
            <a:pPr marL="285750" indent="-285750">
              <a:buFont typeface="Arial" panose="020B0604020202020204" pitchFamily="34" charset="0"/>
              <a:buChar char="•"/>
            </a:pPr>
            <a:endParaRPr lang="en-GB" dirty="0">
              <a:cs typeface="Arial" panose="020B0604020202020204" pitchFamily="34" charset="0"/>
            </a:endParaRPr>
          </a:p>
          <a:p>
            <a:pPr marL="285750" indent="-285750">
              <a:buFont typeface="Arial" panose="020B0604020202020204" pitchFamily="34" charset="0"/>
              <a:buChar char="•"/>
            </a:pPr>
            <a:r>
              <a:rPr lang="en-GB" dirty="0">
                <a:cs typeface="Arial" panose="020B0604020202020204" pitchFamily="34" charset="0"/>
              </a:rPr>
              <a:t>All municipalities must issue advisory notices without fail when their drinking water quality fails to meet drinking water standards</a:t>
            </a:r>
          </a:p>
          <a:p>
            <a:pPr marL="742950" lvl="1" indent="-285750">
              <a:buFont typeface="Courier New" panose="02070309020205020404" pitchFamily="49" charset="0"/>
              <a:buChar char="o"/>
            </a:pPr>
            <a:endParaRPr lang="en-ZA" dirty="0"/>
          </a:p>
          <a:p>
            <a:pPr marL="357188" indent="-357188" algn="just">
              <a:spcBef>
                <a:spcPts val="1800"/>
              </a:spcBef>
              <a:buFont typeface="Arial" panose="020B0604020202020204" pitchFamily="34" charset="0"/>
              <a:buChar char="•"/>
            </a:pPr>
            <a:endParaRPr kumimoji="0" lang="en-ZA" sz="18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a:p>
            <a:pPr marL="357188" indent="-357188" algn="just">
              <a:spcBef>
                <a:spcPts val="1800"/>
              </a:spcBef>
              <a:buFont typeface="Arial" panose="020B0604020202020204" pitchFamily="34" charset="0"/>
              <a:buChar char="•"/>
            </a:pPr>
            <a:endParaRPr lang="en-ZA" dirty="0">
              <a:solidFill>
                <a:prstClr val="black"/>
              </a:solidFill>
              <a:highlight>
                <a:srgbClr val="FFFF00"/>
              </a:highlight>
              <a:latin typeface="Calibri"/>
            </a:endParaRPr>
          </a:p>
          <a:p>
            <a:pPr lvl="0" algn="just">
              <a:spcBef>
                <a:spcPts val="1800"/>
              </a:spcBef>
            </a:pP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235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A" b="1" dirty="0">
                <a:solidFill>
                  <a:srgbClr val="7030A0"/>
                </a:solidFill>
              </a:rPr>
            </a:br>
            <a:endParaRPr lang="en-GB" sz="3100" dirty="0">
              <a:latin typeface="Arial" pitchFamily="34" charset="0"/>
              <a:cs typeface="Arial" pitchFamily="34" charset="0"/>
            </a:endParaRPr>
          </a:p>
        </p:txBody>
      </p:sp>
      <p:sp>
        <p:nvSpPr>
          <p:cNvPr id="3" name="Content Placeholder 2"/>
          <p:cNvSpPr>
            <a:spLocks noGrp="1"/>
          </p:cNvSpPr>
          <p:nvPr>
            <p:ph type="body" sz="quarter" idx="10"/>
          </p:nvPr>
        </p:nvSpPr>
        <p:spPr>
          <a:xfrm>
            <a:off x="345897" y="365128"/>
            <a:ext cx="11500206" cy="6312913"/>
          </a:xfrm>
        </p:spPr>
        <p:txBody>
          <a:bodyPr>
            <a:noAutofit/>
          </a:bodyPr>
          <a:lstStyle/>
          <a:p>
            <a:pPr marL="0" indent="0" algn="just">
              <a:spcBef>
                <a:spcPts val="300"/>
              </a:spcBef>
              <a:spcAft>
                <a:spcPts val="0"/>
              </a:spcAft>
              <a:buNone/>
            </a:pPr>
            <a:r>
              <a:rPr lang="en-US" sz="1800" b="1" dirty="0">
                <a:ea typeface="Times New Roman" panose="02020603050405020304" pitchFamily="18" charset="0"/>
                <a:cs typeface="Arial" panose="020B0604020202020204" pitchFamily="34" charset="0"/>
              </a:rPr>
              <a:t>Doing things differently</a:t>
            </a:r>
          </a:p>
          <a:p>
            <a:pPr algn="just">
              <a:spcBef>
                <a:spcPts val="300"/>
              </a:spcBef>
              <a:spcAft>
                <a:spcPts val="0"/>
              </a:spcAft>
            </a:pPr>
            <a:endParaRPr lang="en-US" sz="900" dirty="0">
              <a:ea typeface="Times New Roman" panose="02020603050405020304" pitchFamily="18" charset="0"/>
              <a:cs typeface="Arial" panose="020B0604020202020204" pitchFamily="34" charset="0"/>
            </a:endParaRPr>
          </a:p>
          <a:p>
            <a:pPr algn="just">
              <a:spcBef>
                <a:spcPts val="300"/>
              </a:spcBef>
              <a:spcAft>
                <a:spcPts val="0"/>
              </a:spcAft>
            </a:pPr>
            <a:r>
              <a:rPr lang="en-US" sz="1800" dirty="0">
                <a:ea typeface="Times New Roman" panose="02020603050405020304" pitchFamily="18" charset="0"/>
                <a:cs typeface="Arial" panose="020B0604020202020204" pitchFamily="34" charset="0"/>
              </a:rPr>
              <a:t>Within the existing legal frameworks, different approaches to delivering water and sanitation services could include:</a:t>
            </a:r>
          </a:p>
          <a:p>
            <a:pPr lvl="1" algn="just">
              <a:spcBef>
                <a:spcPts val="300"/>
              </a:spcBef>
              <a:spcAft>
                <a:spcPts val="0"/>
              </a:spcAft>
              <a:buFont typeface="Courier New" panose="02070309020205020404" pitchFamily="49" charset="0"/>
              <a:buChar char="o"/>
            </a:pPr>
            <a:r>
              <a:rPr lang="en-US" dirty="0">
                <a:ea typeface="Times New Roman" panose="02020603050405020304" pitchFamily="18" charset="0"/>
                <a:cs typeface="Arial" panose="020B0604020202020204" pitchFamily="34" charset="0"/>
              </a:rPr>
              <a:t>Changing the allocation of the WSA function (e.g. reducing the number of WSAs, reallocation of WSA function between Districts and Locals); (allocation of the WSA function is CoGTA’s responsibility)</a:t>
            </a:r>
          </a:p>
          <a:p>
            <a:pPr lvl="1" algn="just">
              <a:spcBef>
                <a:spcPts val="300"/>
              </a:spcBef>
              <a:spcAft>
                <a:spcPts val="0"/>
              </a:spcAft>
              <a:buFont typeface="Courier New" panose="02070309020205020404" pitchFamily="49" charset="0"/>
              <a:buChar char="o"/>
            </a:pPr>
            <a:r>
              <a:rPr lang="en-US" dirty="0">
                <a:ea typeface="Times New Roman" panose="02020603050405020304" pitchFamily="18" charset="0"/>
                <a:cs typeface="Arial" panose="020B0604020202020204" pitchFamily="34" charset="0"/>
              </a:rPr>
              <a:t>Appointing another municipality to provide the WSP function (e.g. appointing Joburg Water to be the WSP for another LM in Gauteng)</a:t>
            </a:r>
          </a:p>
          <a:p>
            <a:pPr lvl="1" algn="just">
              <a:spcBef>
                <a:spcPts val="300"/>
              </a:spcBef>
              <a:spcAft>
                <a:spcPts val="0"/>
              </a:spcAft>
              <a:buFont typeface="Courier New" panose="02070309020205020404" pitchFamily="49" charset="0"/>
              <a:buChar char="o"/>
            </a:pPr>
            <a:r>
              <a:rPr lang="en-US" dirty="0">
                <a:ea typeface="Times New Roman" panose="02020603050405020304" pitchFamily="18" charset="0"/>
                <a:cs typeface="Arial" panose="020B0604020202020204" pitchFamily="34" charset="0"/>
              </a:rPr>
              <a:t>Appointing a water board to be the retail WSP </a:t>
            </a:r>
          </a:p>
          <a:p>
            <a:pPr lvl="1" algn="just">
              <a:spcBef>
                <a:spcPts val="300"/>
              </a:spcBef>
              <a:spcAft>
                <a:spcPts val="0"/>
              </a:spcAft>
              <a:buFont typeface="Courier New" panose="02070309020205020404" pitchFamily="49" charset="0"/>
              <a:buChar char="o"/>
            </a:pPr>
            <a:r>
              <a:rPr lang="en-US" dirty="0">
                <a:ea typeface="Times New Roman" panose="02020603050405020304" pitchFamily="18" charset="0"/>
                <a:cs typeface="Arial" panose="020B0604020202020204" pitchFamily="34" charset="0"/>
              </a:rPr>
              <a:t>Creating a special purpose vehicle to be the WSP (e.g. the proposed SPV between Rand water and Emfuleni LM to be the WSP for Emfuleni LM)</a:t>
            </a:r>
          </a:p>
          <a:p>
            <a:pPr lvl="1" algn="just">
              <a:spcBef>
                <a:spcPts val="300"/>
              </a:spcBef>
              <a:spcAft>
                <a:spcPts val="0"/>
              </a:spcAft>
              <a:buFont typeface="Courier New" panose="02070309020205020404" pitchFamily="49" charset="0"/>
              <a:buChar char="o"/>
            </a:pPr>
            <a:r>
              <a:rPr lang="en-US" dirty="0">
                <a:ea typeface="Times New Roman" panose="02020603050405020304" pitchFamily="18" charset="0"/>
                <a:cs typeface="Arial" panose="020B0604020202020204" pitchFamily="34" charset="0"/>
              </a:rPr>
              <a:t>Creating a municipal entity (e.g. Joburg Water and ERWAT)</a:t>
            </a:r>
          </a:p>
          <a:p>
            <a:pPr lvl="1" algn="just">
              <a:spcBef>
                <a:spcPts val="300"/>
              </a:spcBef>
              <a:spcAft>
                <a:spcPts val="0"/>
              </a:spcAft>
              <a:buFont typeface="Courier New" panose="02070309020205020404" pitchFamily="49" charset="0"/>
              <a:buChar char="o"/>
            </a:pPr>
            <a:r>
              <a:rPr lang="en-US" dirty="0">
                <a:ea typeface="Times New Roman" panose="02020603050405020304" pitchFamily="18" charset="0"/>
                <a:cs typeface="Arial" panose="020B0604020202020204" pitchFamily="34" charset="0"/>
              </a:rPr>
              <a:t>Entering into a long- term concession with the private service provider to be the WSP (e.g. Mbombela LM, Ilembe DM)</a:t>
            </a:r>
          </a:p>
          <a:p>
            <a:pPr lvl="1" algn="just">
              <a:spcBef>
                <a:spcPts val="300"/>
              </a:spcBef>
              <a:spcAft>
                <a:spcPts val="0"/>
              </a:spcAft>
              <a:buFont typeface="Courier New" panose="02070309020205020404" pitchFamily="49" charset="0"/>
              <a:buChar char="o"/>
            </a:pPr>
            <a:r>
              <a:rPr lang="en-US" dirty="0">
                <a:ea typeface="Times New Roman" panose="02020603050405020304" pitchFamily="18" charset="0"/>
                <a:cs typeface="Arial" panose="020B0604020202020204" pitchFamily="34" charset="0"/>
              </a:rPr>
              <a:t>Entering into long term service provision contracts for elements of the WSP function (e.g. Overstrand LM and JB Marks LM long term contracts for operations and maintenance of water services infrastructure)</a:t>
            </a:r>
          </a:p>
          <a:p>
            <a:pPr lvl="1" algn="just">
              <a:spcBef>
                <a:spcPts val="300"/>
              </a:spcBef>
              <a:spcAft>
                <a:spcPts val="0"/>
              </a:spcAft>
              <a:buFont typeface="Courier New" panose="02070309020205020404" pitchFamily="49" charset="0"/>
              <a:buChar char="o"/>
            </a:pPr>
            <a:r>
              <a:rPr lang="en-US" dirty="0">
                <a:ea typeface="Times New Roman" panose="02020603050405020304" pitchFamily="18" charset="0"/>
                <a:cs typeface="Arial" panose="020B0604020202020204" pitchFamily="34" charset="0"/>
              </a:rPr>
              <a:t>Entering into performance -based contracts to achieve certain goals such as reducing NRW</a:t>
            </a:r>
          </a:p>
          <a:p>
            <a:pPr algn="just">
              <a:spcBef>
                <a:spcPts val="300"/>
              </a:spcBef>
              <a:spcAft>
                <a:spcPts val="0"/>
              </a:spcAft>
            </a:pPr>
            <a:endParaRPr lang="en-US" sz="1800" dirty="0">
              <a:ea typeface="Times New Roman" panose="02020603050405020304" pitchFamily="18" charset="0"/>
              <a:cs typeface="Arial" panose="020B0604020202020204" pitchFamily="34" charset="0"/>
            </a:endParaRPr>
          </a:p>
          <a:p>
            <a:pPr algn="just">
              <a:spcBef>
                <a:spcPts val="300"/>
              </a:spcBef>
              <a:spcAft>
                <a:spcPts val="0"/>
              </a:spcAft>
            </a:pPr>
            <a:r>
              <a:rPr lang="en-US" sz="1800" dirty="0">
                <a:ea typeface="Times New Roman" panose="02020603050405020304" pitchFamily="18" charset="0"/>
                <a:cs typeface="Arial" panose="020B0604020202020204" pitchFamily="34" charset="0"/>
              </a:rPr>
              <a:t>Municipalities in this group and CoGTA must consider the above options for doing things differently and follow the required Municipal Systems Act process if necessary</a:t>
            </a:r>
            <a:endParaRPr lang="en-US" dirty="0">
              <a:ea typeface="Times New Roman" panose="02020603050405020304" pitchFamily="18" charset="0"/>
              <a:cs typeface="Arial" panose="020B0604020202020204" pitchFamily="34" charset="0"/>
            </a:endParaRPr>
          </a:p>
          <a:p>
            <a:pPr marL="457200" lvl="1" indent="0" algn="just">
              <a:spcBef>
                <a:spcPts val="300"/>
              </a:spcBef>
              <a:spcAft>
                <a:spcPts val="0"/>
              </a:spcAft>
              <a:buNone/>
            </a:pPr>
            <a:endParaRPr lang="en-US" dirty="0">
              <a:ea typeface="Times New Roman" panose="02020603050405020304" pitchFamily="18" charset="0"/>
              <a:cs typeface="Arial" panose="020B0604020202020204" pitchFamily="34" charset="0"/>
            </a:endParaRPr>
          </a:p>
        </p:txBody>
      </p:sp>
      <p:sp>
        <p:nvSpPr>
          <p:cNvPr id="9" name="Slide Number Placeholder 3">
            <a:extLst>
              <a:ext uri="{FF2B5EF4-FFF2-40B4-BE49-F238E27FC236}">
                <a16:creationId xmlns:a16="http://schemas.microsoft.com/office/drawing/2014/main" id="{BA1751C4-E401-49D3-BE1B-125C23EDE829}"/>
              </a:ext>
            </a:extLst>
          </p:cNvPr>
          <p:cNvSpPr txBox="1">
            <a:spLocks/>
          </p:cNvSpPr>
          <p:nvPr/>
        </p:nvSpPr>
        <p:spPr>
          <a:xfrm>
            <a:off x="8385629" y="6283162"/>
            <a:ext cx="2844800" cy="365125"/>
          </a:xfr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fld id="{86A9870A-26E1-4CED-8D78-8F53E77DC4E3}" type="slidenum">
              <a:rPr kumimoji="0" lang="en-US" altLang="en-US" sz="16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ctr" defTabSz="457200" rtl="0" eaLnBrk="0" fontAlgn="base" latinLnBrk="0" hangingPunct="0">
                <a:lnSpc>
                  <a:spcPct val="100000"/>
                </a:lnSpc>
                <a:spcBef>
                  <a:spcPct val="0"/>
                </a:spcBef>
                <a:spcAft>
                  <a:spcPct val="0"/>
                </a:spcAft>
                <a:buClrTx/>
                <a:buSzTx/>
                <a:buFontTx/>
                <a:buNone/>
                <a:tabLst/>
                <a:defRPr/>
              </a:pPr>
              <a:t>11</a:t>
            </a:fld>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9242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F264-F68F-B3B2-EF8A-0CE04B6DE443}"/>
              </a:ext>
            </a:extLst>
          </p:cNvPr>
          <p:cNvSpPr>
            <a:spLocks noGrp="1"/>
          </p:cNvSpPr>
          <p:nvPr>
            <p:ph type="title"/>
          </p:nvPr>
        </p:nvSpPr>
        <p:spPr>
          <a:xfrm>
            <a:off x="855955" y="213413"/>
            <a:ext cx="6965272" cy="430218"/>
          </a:xfrm>
        </p:spPr>
        <p:txBody>
          <a:bodyPr/>
          <a:lstStyle/>
          <a:p>
            <a:r>
              <a:rPr lang="en-GB" dirty="0"/>
              <a:t>Additional actions (18.01.2024)</a:t>
            </a:r>
            <a:br>
              <a:rPr lang="en-GB" dirty="0"/>
            </a:br>
            <a:r>
              <a:rPr lang="en-GB" dirty="0"/>
              <a:t>  </a:t>
            </a:r>
            <a:endParaRPr lang="en-ZA" dirty="0"/>
          </a:p>
        </p:txBody>
      </p:sp>
      <p:sp>
        <p:nvSpPr>
          <p:cNvPr id="3" name="Text Placeholder 2">
            <a:extLst>
              <a:ext uri="{FF2B5EF4-FFF2-40B4-BE49-F238E27FC236}">
                <a16:creationId xmlns:a16="http://schemas.microsoft.com/office/drawing/2014/main" id="{F59B7C2B-E589-D9A7-C922-5A9617969AEE}"/>
              </a:ext>
            </a:extLst>
          </p:cNvPr>
          <p:cNvSpPr>
            <a:spLocks noGrp="1"/>
          </p:cNvSpPr>
          <p:nvPr>
            <p:ph type="body" sz="quarter" idx="10"/>
          </p:nvPr>
        </p:nvSpPr>
        <p:spPr>
          <a:xfrm>
            <a:off x="350668" y="807519"/>
            <a:ext cx="11490664" cy="5641759"/>
          </a:xfrm>
        </p:spPr>
        <p:txBody>
          <a:bodyPr/>
          <a:lstStyle/>
          <a:p>
            <a:pPr algn="just"/>
            <a:r>
              <a:rPr lang="en-ZA" sz="1800" dirty="0">
                <a:latin typeface="+mj-lt"/>
                <a:cs typeface="Arial" panose="020B0604020202020204" pitchFamily="34" charset="0"/>
              </a:rPr>
              <a:t>Nationally coordinated Section 78 process, led by COGTA, DWS and SALGA, which will involve a review of the way in which the WSP function is delivered in each of the 67 municipalities, with the view to implement fundamental changes </a:t>
            </a:r>
            <a:r>
              <a:rPr lang="en-ZA" sz="1800" b="1" i="1" dirty="0">
                <a:latin typeface="+mj-lt"/>
                <a:cs typeface="Arial" panose="020B0604020202020204" pitchFamily="34" charset="0"/>
              </a:rPr>
              <a:t>(Task Team to be established by February 2024- COGTA).</a:t>
            </a:r>
          </a:p>
          <a:p>
            <a:pPr lvl="1" algn="just"/>
            <a:r>
              <a:rPr lang="en-US" dirty="0">
                <a:latin typeface="+mj-lt"/>
                <a:cs typeface="Arial" panose="020B0604020202020204" pitchFamily="34" charset="0"/>
              </a:rPr>
              <a:t>WSA must assess the feasibility and commitment for a</a:t>
            </a:r>
            <a:r>
              <a:rPr lang="en-US" dirty="0">
                <a:latin typeface="+mj-lt"/>
                <a:ea typeface="Times New Roman" panose="02020603050405020304" pitchFamily="18" charset="0"/>
                <a:cs typeface="Arial" panose="020B0604020202020204" pitchFamily="34" charset="0"/>
              </a:rPr>
              <a:t>ppointing another municipality or water board for WSP for function and report back to Ministers </a:t>
            </a:r>
            <a:r>
              <a:rPr lang="en-US" b="1" i="1" dirty="0">
                <a:latin typeface="+mj-lt"/>
                <a:ea typeface="Times New Roman" panose="02020603050405020304" pitchFamily="18" charset="0"/>
                <a:cs typeface="Arial" panose="020B0604020202020204" pitchFamily="34" charset="0"/>
              </a:rPr>
              <a:t>(February 2024).</a:t>
            </a:r>
          </a:p>
          <a:p>
            <a:r>
              <a:rPr lang="en-ZA" sz="1800" dirty="0">
                <a:latin typeface="+mj-lt"/>
                <a:cs typeface="Arial" panose="020B0604020202020204" pitchFamily="34" charset="0"/>
              </a:rPr>
              <a:t>DWS, COGTA and SALGA should develop standard models for alternatives for the WSP function, such as a standard model for the SPV option </a:t>
            </a:r>
            <a:r>
              <a:rPr lang="en-ZA" sz="1800" b="1" i="1" dirty="0">
                <a:latin typeface="+mj-lt"/>
                <a:cs typeface="Arial" panose="020B0604020202020204" pitchFamily="34" charset="0"/>
              </a:rPr>
              <a:t>(Task Team to be established by 31 January 2024- Water Board Association)</a:t>
            </a:r>
            <a:endParaRPr lang="en-ZA" sz="1800" dirty="0">
              <a:latin typeface="+mj-lt"/>
              <a:cs typeface="Arial" panose="020B0604020202020204" pitchFamily="34" charset="0"/>
            </a:endParaRPr>
          </a:p>
          <a:p>
            <a:r>
              <a:rPr lang="en-ZA" sz="1800" dirty="0">
                <a:latin typeface="+mj-lt"/>
                <a:cs typeface="Arial" panose="020B0604020202020204" pitchFamily="34" charset="0"/>
              </a:rPr>
              <a:t>DWS and COGTA to develop clear definitions of the roles and functions of WSAs vs WSPs </a:t>
            </a:r>
            <a:r>
              <a:rPr lang="en-ZA" sz="1800" b="1" i="1" dirty="0">
                <a:latin typeface="+mj-lt"/>
                <a:cs typeface="Arial" panose="020B0604020202020204" pitchFamily="34" charset="0"/>
              </a:rPr>
              <a:t>(COGTA &amp; DWS by February 2024)</a:t>
            </a:r>
          </a:p>
          <a:p>
            <a:r>
              <a:rPr lang="en-ZA" sz="1800" dirty="0">
                <a:latin typeface="+mj-lt"/>
                <a:cs typeface="Arial" panose="020B0604020202020204" pitchFamily="34" charset="0"/>
              </a:rPr>
              <a:t>DWS will engage further with the Minister of Electricity about exempting municipal water and sanitation services from load shedding </a:t>
            </a:r>
            <a:r>
              <a:rPr lang="en-ZA" sz="1800" b="1" i="1" dirty="0">
                <a:latin typeface="+mj-lt"/>
                <a:cs typeface="Arial" panose="020B0604020202020204" pitchFamily="34" charset="0"/>
              </a:rPr>
              <a:t>(February 2024)</a:t>
            </a:r>
          </a:p>
          <a:p>
            <a:r>
              <a:rPr lang="en-ZA" sz="1800" dirty="0">
                <a:latin typeface="+mj-lt"/>
                <a:cs typeface="Arial" panose="020B0604020202020204" pitchFamily="34" charset="0"/>
              </a:rPr>
              <a:t>DWS to publish a similar assessment of the performance of all the Water Boards in terms of BD, GD and ND, and require all the Water Boards to develop actions plans to address weaknesses in performance </a:t>
            </a:r>
            <a:r>
              <a:rPr lang="en-ZA" sz="1800" b="1" i="1" dirty="0">
                <a:latin typeface="+mj-lt"/>
                <a:cs typeface="Arial" panose="020B0604020202020204" pitchFamily="34" charset="0"/>
              </a:rPr>
              <a:t>(February 2024)</a:t>
            </a:r>
          </a:p>
          <a:p>
            <a:r>
              <a:rPr lang="en-ZA" sz="1800" dirty="0">
                <a:latin typeface="+mj-lt"/>
                <a:cs typeface="Arial" panose="020B0604020202020204" pitchFamily="34" charset="0"/>
              </a:rPr>
              <a:t>DWS and COGTA will continue to engage NT with regard to ringfencing of revenues from the sale of water for water functions </a:t>
            </a:r>
            <a:r>
              <a:rPr lang="en-ZA" sz="1800" b="1" i="1" dirty="0">
                <a:latin typeface="+mj-lt"/>
                <a:cs typeface="Arial" panose="020B0604020202020204" pitchFamily="34" charset="0"/>
              </a:rPr>
              <a:t>(February 2024)</a:t>
            </a:r>
          </a:p>
          <a:p>
            <a:r>
              <a:rPr lang="en-ZA" sz="1800" dirty="0">
                <a:latin typeface="+mj-lt"/>
                <a:cs typeface="Arial" panose="020B0604020202020204" pitchFamily="34" charset="0"/>
              </a:rPr>
              <a:t>COGTA to develop and roll-out prototype organogram addressing functions and duties of personnel that are carrying out WSA functions </a:t>
            </a:r>
            <a:r>
              <a:rPr lang="en-ZA" sz="1800" b="1" i="1" dirty="0">
                <a:latin typeface="+mj-lt"/>
                <a:cs typeface="Arial" panose="020B0604020202020204" pitchFamily="34" charset="0"/>
              </a:rPr>
              <a:t>(COGTA, end of March 2024).</a:t>
            </a:r>
            <a:endParaRPr lang="en-ZA" sz="1800" dirty="0">
              <a:latin typeface="+mj-lt"/>
              <a:cs typeface="Arial" panose="020B0604020202020204" pitchFamily="34" charset="0"/>
            </a:endParaRPr>
          </a:p>
          <a:p>
            <a:endParaRPr lang="en-ZA" sz="1800" dirty="0">
              <a:latin typeface="+mj-lt"/>
              <a:cs typeface="Arial" panose="020B0604020202020204" pitchFamily="34" charset="0"/>
            </a:endParaRPr>
          </a:p>
          <a:p>
            <a:pPr marL="457200" lvl="1" indent="0">
              <a:buNone/>
            </a:pPr>
            <a:endParaRPr lang="en-ZA" dirty="0">
              <a:latin typeface="+mj-lt"/>
              <a:cs typeface="Arial" panose="020B0604020202020204" pitchFamily="34" charset="0"/>
            </a:endParaRPr>
          </a:p>
          <a:p>
            <a:pPr marL="457200" lvl="1" indent="0">
              <a:buNone/>
            </a:pPr>
            <a:endParaRPr lang="en-ZA" dirty="0">
              <a:latin typeface="+mj-lt"/>
              <a:cs typeface="Arial" panose="020B0604020202020204" pitchFamily="34" charset="0"/>
            </a:endParaRPr>
          </a:p>
          <a:p>
            <a:pPr marL="457200" lvl="1" indent="0">
              <a:buNone/>
            </a:pPr>
            <a:r>
              <a:rPr lang="en-GB" dirty="0">
                <a:latin typeface="+mj-lt"/>
                <a:cs typeface="Arial" panose="020B0604020202020204" pitchFamily="34" charset="0"/>
              </a:rPr>
              <a:t> </a:t>
            </a:r>
          </a:p>
        </p:txBody>
      </p:sp>
    </p:spTree>
    <p:extLst>
      <p:ext uri="{BB962C8B-B14F-4D97-AF65-F5344CB8AC3E}">
        <p14:creationId xmlns:p14="http://schemas.microsoft.com/office/powerpoint/2010/main" val="1891524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F264-F68F-B3B2-EF8A-0CE04B6DE443}"/>
              </a:ext>
            </a:extLst>
          </p:cNvPr>
          <p:cNvSpPr>
            <a:spLocks noGrp="1"/>
          </p:cNvSpPr>
          <p:nvPr>
            <p:ph type="title"/>
          </p:nvPr>
        </p:nvSpPr>
        <p:spPr>
          <a:xfrm>
            <a:off x="518603" y="159176"/>
            <a:ext cx="10515600" cy="615295"/>
          </a:xfrm>
        </p:spPr>
        <p:txBody>
          <a:bodyPr/>
          <a:lstStyle/>
          <a:p>
            <a:r>
              <a:rPr lang="en-GB" dirty="0"/>
              <a:t>Additional actions (18.01.2024)  </a:t>
            </a:r>
            <a:endParaRPr lang="en-ZA" dirty="0"/>
          </a:p>
        </p:txBody>
      </p:sp>
      <p:sp>
        <p:nvSpPr>
          <p:cNvPr id="3" name="Text Placeholder 2">
            <a:extLst>
              <a:ext uri="{FF2B5EF4-FFF2-40B4-BE49-F238E27FC236}">
                <a16:creationId xmlns:a16="http://schemas.microsoft.com/office/drawing/2014/main" id="{F59B7C2B-E589-D9A7-C922-5A9617969AEE}"/>
              </a:ext>
            </a:extLst>
          </p:cNvPr>
          <p:cNvSpPr>
            <a:spLocks noGrp="1"/>
          </p:cNvSpPr>
          <p:nvPr>
            <p:ph type="body" sz="quarter" idx="10"/>
          </p:nvPr>
        </p:nvSpPr>
        <p:spPr>
          <a:xfrm>
            <a:off x="376560" y="774471"/>
            <a:ext cx="11492885" cy="5451100"/>
          </a:xfrm>
        </p:spPr>
        <p:txBody>
          <a:bodyPr/>
          <a:lstStyle/>
          <a:p>
            <a:r>
              <a:rPr lang="en-ZA" sz="1800" dirty="0"/>
              <a:t>DWS, Department of Trade and Competition (DTIC) and NT to explore ways of reducing inputs costs such as chemicals through local industry development </a:t>
            </a:r>
            <a:r>
              <a:rPr lang="en-ZA" sz="1800" b="1" i="1" dirty="0"/>
              <a:t>(DWS to engage DTIC by end of January 2024).</a:t>
            </a:r>
          </a:p>
          <a:p>
            <a:pPr algn="just"/>
            <a:r>
              <a:rPr lang="en-ZA" sz="1800" dirty="0"/>
              <a:t>In conjunction with Group 4, DWS and COGTA and SALGA to facilitate knowledge transfer from best performing municipalities to municipalities in this group. E.g. Regional water forums </a:t>
            </a:r>
            <a:r>
              <a:rPr lang="en-ZA" sz="1800" b="1" i="1" dirty="0"/>
              <a:t>(Provincial COGTA and DWS Provincial Offices- end January 2024)</a:t>
            </a:r>
          </a:p>
          <a:p>
            <a:pPr algn="just"/>
            <a:r>
              <a:rPr lang="en-ZA" sz="1800" dirty="0"/>
              <a:t>National government to implement its plan to address vandalism, theft and the construction mafia </a:t>
            </a:r>
            <a:r>
              <a:rPr lang="en-ZA" sz="1800" b="1" i="1" dirty="0"/>
              <a:t>(Ministers to champion </a:t>
            </a:r>
            <a:r>
              <a:rPr lang="en-ZA" sz="1800" b="1" i="1"/>
              <a:t>on going) </a:t>
            </a:r>
            <a:endParaRPr lang="en-ZA" sz="1800" b="1" i="1" dirty="0"/>
          </a:p>
          <a:p>
            <a:pPr algn="just"/>
            <a:r>
              <a:rPr lang="en-ZA" sz="1800" dirty="0"/>
              <a:t>DWS must strengthen its compliance and enforcement  </a:t>
            </a:r>
            <a:r>
              <a:rPr lang="en-ZA" sz="1800" b="1" i="1" dirty="0"/>
              <a:t>(on-going)</a:t>
            </a:r>
            <a:endParaRPr lang="en-US" sz="1800" b="1" i="1" dirty="0"/>
          </a:p>
          <a:p>
            <a:pPr algn="just"/>
            <a:r>
              <a:rPr lang="en-US" sz="1800" dirty="0"/>
              <a:t>National Treasury, DWS, COGTA and DHS need to work together to utilize grant conditions to incentivize improvements in Blue Drop, Green Drop and No Drop scores </a:t>
            </a:r>
            <a:r>
              <a:rPr lang="en-US" sz="1800" b="1" i="1" dirty="0"/>
              <a:t>(DWS Grants Development Section- July 2024)</a:t>
            </a:r>
          </a:p>
          <a:p>
            <a:pPr algn="just"/>
            <a:r>
              <a:rPr lang="en-US" sz="1800" dirty="0"/>
              <a:t>DWS needs to ensure that all the Water Boards have the necessary capacity to provide support to municipalities, including providing a retail WSP function if requested. DWS to assess capacity of Water Boards </a:t>
            </a:r>
            <a:r>
              <a:rPr lang="en-US" sz="1800" b="1" i="1" dirty="0"/>
              <a:t>(end February 2024)</a:t>
            </a:r>
          </a:p>
          <a:p>
            <a:pPr algn="just"/>
            <a:r>
              <a:rPr lang="en-US" sz="1800" dirty="0"/>
              <a:t>The drop results indicate that municipalities should be provided with support to address the shortage of process controllers using various capacity building models </a:t>
            </a:r>
            <a:r>
              <a:rPr lang="en-US" sz="1800" i="1" dirty="0"/>
              <a:t>e.g. MISA deployment of engineers and process controllers to WSA</a:t>
            </a:r>
            <a:r>
              <a:rPr lang="en-US" sz="1800" dirty="0"/>
              <a:t>.  As much as half of the current shortage of process controllers could be addressed by training of existing staff to enable certification, rather than hiring new staff. </a:t>
            </a:r>
            <a:r>
              <a:rPr lang="en-US" sz="1800" b="1" i="1" dirty="0"/>
              <a:t>(On-Going)</a:t>
            </a:r>
          </a:p>
          <a:p>
            <a:pPr algn="just"/>
            <a:endParaRPr lang="en-ZA" sz="1800" dirty="0"/>
          </a:p>
          <a:p>
            <a:endParaRPr lang="en-ZA" sz="1800" dirty="0"/>
          </a:p>
          <a:p>
            <a:endParaRPr lang="en-ZA" sz="1800" dirty="0"/>
          </a:p>
          <a:p>
            <a:pPr marL="457200" lvl="1" indent="0">
              <a:buNone/>
            </a:pPr>
            <a:endParaRPr lang="en-ZA" dirty="0"/>
          </a:p>
          <a:p>
            <a:pPr marL="457200" lvl="1" indent="0">
              <a:buNone/>
            </a:pPr>
            <a:endParaRPr lang="en-ZA" dirty="0"/>
          </a:p>
          <a:p>
            <a:pPr marL="457200" lvl="1" indent="0">
              <a:buNone/>
            </a:pPr>
            <a:r>
              <a:rPr lang="en-GB" dirty="0"/>
              <a:t> </a:t>
            </a:r>
          </a:p>
        </p:txBody>
      </p:sp>
    </p:spTree>
    <p:extLst>
      <p:ext uri="{BB962C8B-B14F-4D97-AF65-F5344CB8AC3E}">
        <p14:creationId xmlns:p14="http://schemas.microsoft.com/office/powerpoint/2010/main" val="91493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7E888E-31EB-4AF6-76D8-269899775C6F}"/>
              </a:ext>
            </a:extLst>
          </p:cNvPr>
          <p:cNvSpPr>
            <a:spLocks noGrp="1"/>
          </p:cNvSpPr>
          <p:nvPr>
            <p:ph type="sldNum" sz="quarter" idx="12"/>
          </p:nvPr>
        </p:nvSpPr>
        <p:spPr/>
        <p:txBody>
          <a:bodyPr/>
          <a:lstStyle/>
          <a:p>
            <a:pPr>
              <a:defRPr/>
            </a:pPr>
            <a:fld id="{A353EDE0-7BCA-4CDF-9A43-1C4B031A103C}" type="slidenum">
              <a:rPr lang="en-US" smtClean="0"/>
              <a:pPr>
                <a:defRPr/>
              </a:pPr>
              <a:t>14</a:t>
            </a:fld>
            <a:endParaRPr lang="en-US"/>
          </a:p>
        </p:txBody>
      </p:sp>
      <p:graphicFrame>
        <p:nvGraphicFramePr>
          <p:cNvPr id="5" name="Table 4">
            <a:extLst>
              <a:ext uri="{FF2B5EF4-FFF2-40B4-BE49-F238E27FC236}">
                <a16:creationId xmlns:a16="http://schemas.microsoft.com/office/drawing/2014/main" id="{0F648C65-B972-B271-F575-C454B3E3AAF0}"/>
              </a:ext>
            </a:extLst>
          </p:cNvPr>
          <p:cNvGraphicFramePr>
            <a:graphicFrameLocks noGrp="1"/>
          </p:cNvGraphicFramePr>
          <p:nvPr>
            <p:extLst>
              <p:ext uri="{D42A27DB-BD31-4B8C-83A1-F6EECF244321}">
                <p14:modId xmlns:p14="http://schemas.microsoft.com/office/powerpoint/2010/main" val="929101540"/>
              </p:ext>
            </p:extLst>
          </p:nvPr>
        </p:nvGraphicFramePr>
        <p:xfrm>
          <a:off x="804862" y="1173929"/>
          <a:ext cx="3205163" cy="5106090"/>
        </p:xfrm>
        <a:graphic>
          <a:graphicData uri="http://schemas.openxmlformats.org/drawingml/2006/table">
            <a:tbl>
              <a:tblPr/>
              <a:tblGrid>
                <a:gridCol w="3205163">
                  <a:extLst>
                    <a:ext uri="{9D8B030D-6E8A-4147-A177-3AD203B41FA5}">
                      <a16:colId xmlns:a16="http://schemas.microsoft.com/office/drawing/2014/main" val="1060619720"/>
                    </a:ext>
                  </a:extLst>
                </a:gridCol>
              </a:tblGrid>
              <a:tr h="197788">
                <a:tc>
                  <a:txBody>
                    <a:bodyPr/>
                    <a:lstStyle/>
                    <a:p>
                      <a:pPr algn="l" fontAlgn="ctr"/>
                      <a:r>
                        <a:rPr lang="en-ZA" sz="1200" b="1" i="0" u="none" strike="noStrike">
                          <a:solidFill>
                            <a:srgbClr val="000000"/>
                          </a:solidFill>
                          <a:effectLst/>
                          <a:latin typeface="Calibri" panose="020F0502020204030204" pitchFamily="34" charset="0"/>
                        </a:rPr>
                        <a:t>Tokologo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a:noFill/>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166880613"/>
                  </a:ext>
                </a:extLst>
              </a:tr>
              <a:tr h="197788">
                <a:tc>
                  <a:txBody>
                    <a:bodyPr/>
                    <a:lstStyle/>
                    <a:p>
                      <a:pPr algn="l" fontAlgn="ctr"/>
                      <a:r>
                        <a:rPr lang="en-ZA" sz="1200" b="1" i="0" u="none" strike="noStrike">
                          <a:solidFill>
                            <a:srgbClr val="000000"/>
                          </a:solidFill>
                          <a:effectLst/>
                          <a:latin typeface="Calibri" panose="020F0502020204030204" pitchFamily="34" charset="0"/>
                        </a:rPr>
                        <a:t>Kareeberg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123741155"/>
                  </a:ext>
                </a:extLst>
              </a:tr>
              <a:tr h="197788">
                <a:tc>
                  <a:txBody>
                    <a:bodyPr/>
                    <a:lstStyle/>
                    <a:p>
                      <a:pPr algn="l" fontAlgn="ctr"/>
                      <a:r>
                        <a:rPr lang="en-ZA" sz="1200" b="1" i="0" u="none" strike="noStrike">
                          <a:solidFill>
                            <a:srgbClr val="000000"/>
                          </a:solidFill>
                          <a:effectLst/>
                          <a:latin typeface="Calibri" panose="020F0502020204030204" pitchFamily="34" charset="0"/>
                        </a:rPr>
                        <a:t>Metsimaholo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12487623"/>
                  </a:ext>
                </a:extLst>
              </a:tr>
              <a:tr h="197788">
                <a:tc>
                  <a:txBody>
                    <a:bodyPr/>
                    <a:lstStyle/>
                    <a:p>
                      <a:pPr algn="l" fontAlgn="ctr"/>
                      <a:r>
                        <a:rPr lang="en-ZA" sz="1200" b="1" i="0" u="none" strike="noStrike">
                          <a:solidFill>
                            <a:srgbClr val="000000"/>
                          </a:solidFill>
                          <a:effectLst/>
                          <a:latin typeface="Calibri" panose="020F0502020204030204" pitchFamily="34" charset="0"/>
                        </a:rPr>
                        <a:t>Merafong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545156365"/>
                  </a:ext>
                </a:extLst>
              </a:tr>
              <a:tr h="197788">
                <a:tc>
                  <a:txBody>
                    <a:bodyPr/>
                    <a:lstStyle/>
                    <a:p>
                      <a:pPr algn="l" fontAlgn="ctr"/>
                      <a:r>
                        <a:rPr lang="en-ZA" sz="1200" b="1" i="0" u="none" strike="noStrike">
                          <a:solidFill>
                            <a:srgbClr val="000000"/>
                          </a:solidFill>
                          <a:effectLst/>
                          <a:latin typeface="Calibri" panose="020F0502020204030204" pitchFamily="34" charset="0"/>
                        </a:rPr>
                        <a:t>Rand West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364404090"/>
                  </a:ext>
                </a:extLst>
              </a:tr>
              <a:tr h="197788">
                <a:tc>
                  <a:txBody>
                    <a:bodyPr/>
                    <a:lstStyle/>
                    <a:p>
                      <a:pPr algn="l" fontAlgn="ctr"/>
                      <a:r>
                        <a:rPr lang="en-ZA" sz="1200" b="1" i="0" u="none" strike="noStrike">
                          <a:solidFill>
                            <a:srgbClr val="000000"/>
                          </a:solidFill>
                          <a:effectLst/>
                          <a:latin typeface="Calibri" panose="020F0502020204030204" pitchFamily="34" charset="0"/>
                        </a:rPr>
                        <a:t>Blue Crane Route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tcPr>
                </a:tc>
                <a:extLst>
                  <a:ext uri="{0D108BD9-81ED-4DB2-BD59-A6C34878D82A}">
                    <a16:rowId xmlns:a16="http://schemas.microsoft.com/office/drawing/2014/main" val="1612672282"/>
                  </a:ext>
                </a:extLst>
              </a:tr>
              <a:tr h="197788">
                <a:tc>
                  <a:txBody>
                    <a:bodyPr/>
                    <a:lstStyle/>
                    <a:p>
                      <a:pPr algn="l" fontAlgn="ctr"/>
                      <a:r>
                        <a:rPr lang="en-ZA" sz="1200" b="1" i="0" u="none" strike="noStrike">
                          <a:solidFill>
                            <a:srgbClr val="000000"/>
                          </a:solidFill>
                          <a:effectLst/>
                          <a:latin typeface="Calibri" panose="020F0502020204030204" pitchFamily="34" charset="0"/>
                        </a:rPr>
                        <a:t>Kouga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499313452"/>
                  </a:ext>
                </a:extLst>
              </a:tr>
              <a:tr h="197788">
                <a:tc>
                  <a:txBody>
                    <a:bodyPr/>
                    <a:lstStyle/>
                    <a:p>
                      <a:pPr algn="l" fontAlgn="ctr"/>
                      <a:r>
                        <a:rPr lang="en-ZA" sz="1200" b="1" i="0" u="none" strike="noStrike">
                          <a:solidFill>
                            <a:srgbClr val="000000"/>
                          </a:solidFill>
                          <a:effectLst/>
                          <a:latin typeface="Calibri" panose="020F0502020204030204" pitchFamily="34" charset="0"/>
                        </a:rPr>
                        <a:t>Makana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302458804"/>
                  </a:ext>
                </a:extLst>
              </a:tr>
              <a:tr h="197788">
                <a:tc>
                  <a:txBody>
                    <a:bodyPr/>
                    <a:lstStyle/>
                    <a:p>
                      <a:pPr algn="l" fontAlgn="ctr"/>
                      <a:r>
                        <a:rPr lang="en-ZA" sz="1200" b="1" i="0" u="none" strike="noStrike" dirty="0" err="1">
                          <a:solidFill>
                            <a:srgbClr val="000000"/>
                          </a:solidFill>
                          <a:effectLst/>
                          <a:latin typeface="Calibri" panose="020F0502020204030204" pitchFamily="34" charset="0"/>
                        </a:rPr>
                        <a:t>Ndlambe</a:t>
                      </a:r>
                      <a:r>
                        <a:rPr lang="en-ZA" sz="1200" b="1" i="0" u="none" strike="noStrike" dirty="0">
                          <a:solidFill>
                            <a:srgbClr val="000000"/>
                          </a:solidFill>
                          <a:effectLst/>
                          <a:latin typeface="Calibri" panose="020F0502020204030204" pitchFamily="34" charset="0"/>
                        </a:rPr>
                        <a:t>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470378857"/>
                  </a:ext>
                </a:extLst>
              </a:tr>
              <a:tr h="197788">
                <a:tc>
                  <a:txBody>
                    <a:bodyPr/>
                    <a:lstStyle/>
                    <a:p>
                      <a:pPr algn="l" fontAlgn="ctr"/>
                      <a:r>
                        <a:rPr lang="en-ZA" sz="1200" b="1" i="0" u="none" strike="noStrike">
                          <a:solidFill>
                            <a:srgbClr val="000000"/>
                          </a:solidFill>
                          <a:effectLst/>
                          <a:latin typeface="Calibri" panose="020F0502020204030204" pitchFamily="34" charset="0"/>
                        </a:rPr>
                        <a:t>Kopanong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959517951"/>
                  </a:ext>
                </a:extLst>
              </a:tr>
              <a:tr h="197788">
                <a:tc>
                  <a:txBody>
                    <a:bodyPr/>
                    <a:lstStyle/>
                    <a:p>
                      <a:pPr algn="l" fontAlgn="ctr"/>
                      <a:r>
                        <a:rPr lang="en-ZA" sz="1200" b="1" i="0" u="none" strike="noStrike">
                          <a:solidFill>
                            <a:srgbClr val="000000"/>
                          </a:solidFill>
                          <a:effectLst/>
                          <a:latin typeface="Calibri" panose="020F0502020204030204" pitchFamily="34" charset="0"/>
                        </a:rPr>
                        <a:t>Mantsopa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131828091"/>
                  </a:ext>
                </a:extLst>
              </a:tr>
              <a:tr h="197788">
                <a:tc>
                  <a:txBody>
                    <a:bodyPr/>
                    <a:lstStyle/>
                    <a:p>
                      <a:pPr algn="l" fontAlgn="ctr"/>
                      <a:r>
                        <a:rPr lang="en-ZA" sz="1200" b="1" i="0" u="none" strike="noStrike">
                          <a:solidFill>
                            <a:srgbClr val="000000"/>
                          </a:solidFill>
                          <a:effectLst/>
                          <a:latin typeface="Calibri" panose="020F0502020204030204" pitchFamily="34" charset="0"/>
                        </a:rPr>
                        <a:t>Matjhabeng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062296385"/>
                  </a:ext>
                </a:extLst>
              </a:tr>
              <a:tr h="197788">
                <a:tc>
                  <a:txBody>
                    <a:bodyPr/>
                    <a:lstStyle/>
                    <a:p>
                      <a:pPr algn="l" fontAlgn="ctr"/>
                      <a:r>
                        <a:rPr lang="en-ZA" sz="1200" b="1" i="0" u="none" strike="noStrike">
                          <a:solidFill>
                            <a:srgbClr val="000000"/>
                          </a:solidFill>
                          <a:effectLst/>
                          <a:latin typeface="Calibri" panose="020F0502020204030204" pitchFamily="34" charset="0"/>
                        </a:rPr>
                        <a:t>Moqhaka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451989034"/>
                  </a:ext>
                </a:extLst>
              </a:tr>
              <a:tr h="197788">
                <a:tc>
                  <a:txBody>
                    <a:bodyPr/>
                    <a:lstStyle/>
                    <a:p>
                      <a:pPr algn="l" fontAlgn="ctr"/>
                      <a:r>
                        <a:rPr lang="en-ZA" sz="1200" b="1" i="0" u="none" strike="noStrike">
                          <a:solidFill>
                            <a:srgbClr val="000000"/>
                          </a:solidFill>
                          <a:effectLst/>
                          <a:latin typeface="Calibri" panose="020F0502020204030204" pitchFamily="34" charset="0"/>
                        </a:rPr>
                        <a:t>Nala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587573567"/>
                  </a:ext>
                </a:extLst>
              </a:tr>
              <a:tr h="197788">
                <a:tc>
                  <a:txBody>
                    <a:bodyPr/>
                    <a:lstStyle/>
                    <a:p>
                      <a:pPr algn="l" fontAlgn="ctr"/>
                      <a:r>
                        <a:rPr lang="en-ZA" sz="1200" b="1" i="0" u="none" strike="noStrike">
                          <a:solidFill>
                            <a:srgbClr val="000000"/>
                          </a:solidFill>
                          <a:effectLst/>
                          <a:latin typeface="Calibri" panose="020F0502020204030204" pitchFamily="34" charset="0"/>
                        </a:rPr>
                        <a:t>Ngwathe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29008082"/>
                  </a:ext>
                </a:extLst>
              </a:tr>
              <a:tr h="197788">
                <a:tc>
                  <a:txBody>
                    <a:bodyPr/>
                    <a:lstStyle/>
                    <a:p>
                      <a:pPr algn="l" fontAlgn="ctr"/>
                      <a:r>
                        <a:rPr lang="en-ZA" sz="1200" b="1" i="0" u="none" strike="noStrike">
                          <a:solidFill>
                            <a:srgbClr val="000000"/>
                          </a:solidFill>
                          <a:effectLst/>
                          <a:latin typeface="Calibri" panose="020F0502020204030204" pitchFamily="34" charset="0"/>
                        </a:rPr>
                        <a:t>Phumelela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4078851297"/>
                  </a:ext>
                </a:extLst>
              </a:tr>
              <a:tr h="197788">
                <a:tc>
                  <a:txBody>
                    <a:bodyPr/>
                    <a:lstStyle/>
                    <a:p>
                      <a:pPr algn="l" fontAlgn="ctr"/>
                      <a:r>
                        <a:rPr lang="en-ZA" sz="1200" b="1" i="0" u="none" strike="noStrike">
                          <a:solidFill>
                            <a:srgbClr val="000000"/>
                          </a:solidFill>
                          <a:effectLst/>
                          <a:latin typeface="Calibri" panose="020F0502020204030204" pitchFamily="34" charset="0"/>
                        </a:rPr>
                        <a:t>Setsoto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454796088"/>
                  </a:ext>
                </a:extLst>
              </a:tr>
              <a:tr h="197788">
                <a:tc>
                  <a:txBody>
                    <a:bodyPr/>
                    <a:lstStyle/>
                    <a:p>
                      <a:pPr algn="l" fontAlgn="ctr"/>
                      <a:r>
                        <a:rPr lang="en-ZA" sz="1200" b="1" i="0" u="none" strike="noStrike">
                          <a:solidFill>
                            <a:srgbClr val="000000"/>
                          </a:solidFill>
                          <a:effectLst/>
                          <a:latin typeface="Calibri" panose="020F0502020204030204" pitchFamily="34" charset="0"/>
                        </a:rPr>
                        <a:t>Umkhanyakude DM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716265884"/>
                  </a:ext>
                </a:extLst>
              </a:tr>
              <a:tr h="197788">
                <a:tc>
                  <a:txBody>
                    <a:bodyPr/>
                    <a:lstStyle/>
                    <a:p>
                      <a:pPr algn="l" fontAlgn="ctr"/>
                      <a:r>
                        <a:rPr lang="en-ZA" sz="1200" b="1" i="0" u="none" strike="noStrike">
                          <a:solidFill>
                            <a:srgbClr val="000000"/>
                          </a:solidFill>
                          <a:effectLst/>
                          <a:latin typeface="Calibri" panose="020F0502020204030204" pitchFamily="34" charset="0"/>
                        </a:rPr>
                        <a:t>Umzinyathi DM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533070189"/>
                  </a:ext>
                </a:extLst>
              </a:tr>
              <a:tr h="197788">
                <a:tc>
                  <a:txBody>
                    <a:bodyPr/>
                    <a:lstStyle/>
                    <a:p>
                      <a:pPr algn="l" fontAlgn="ctr"/>
                      <a:r>
                        <a:rPr lang="en-ZA" sz="1200" b="1" i="0" u="none" strike="noStrike">
                          <a:solidFill>
                            <a:srgbClr val="000000"/>
                          </a:solidFill>
                          <a:effectLst/>
                          <a:latin typeface="Calibri" panose="020F0502020204030204" pitchFamily="34" charset="0"/>
                        </a:rPr>
                        <a:t>Zululand DM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17194100"/>
                  </a:ext>
                </a:extLst>
              </a:tr>
              <a:tr h="197788">
                <a:tc>
                  <a:txBody>
                    <a:bodyPr/>
                    <a:lstStyle/>
                    <a:p>
                      <a:pPr algn="l" fontAlgn="ctr"/>
                      <a:r>
                        <a:rPr lang="en-ZA" sz="1200" b="1" i="0" u="none" strike="noStrike">
                          <a:solidFill>
                            <a:srgbClr val="000000"/>
                          </a:solidFill>
                          <a:effectLst/>
                          <a:latin typeface="Calibri" panose="020F0502020204030204" pitchFamily="34" charset="0"/>
                        </a:rPr>
                        <a:t>Mogalakwena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732954420"/>
                  </a:ext>
                </a:extLst>
              </a:tr>
              <a:tr h="197788">
                <a:tc>
                  <a:txBody>
                    <a:bodyPr/>
                    <a:lstStyle/>
                    <a:p>
                      <a:pPr algn="l" fontAlgn="ctr"/>
                      <a:r>
                        <a:rPr lang="en-ZA" sz="1200" b="1" i="0" u="none" strike="noStrike" dirty="0">
                          <a:solidFill>
                            <a:srgbClr val="000000"/>
                          </a:solidFill>
                          <a:effectLst/>
                          <a:latin typeface="Calibri" panose="020F0502020204030204" pitchFamily="34" charset="0"/>
                        </a:rPr>
                        <a:t>Polokwane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016891964"/>
                  </a:ext>
                </a:extLst>
              </a:tr>
            </a:tbl>
          </a:graphicData>
        </a:graphic>
      </p:graphicFrame>
      <p:graphicFrame>
        <p:nvGraphicFramePr>
          <p:cNvPr id="6" name="Table 5">
            <a:extLst>
              <a:ext uri="{FF2B5EF4-FFF2-40B4-BE49-F238E27FC236}">
                <a16:creationId xmlns:a16="http://schemas.microsoft.com/office/drawing/2014/main" id="{C3230027-9EB0-F5A0-4B8D-375042B3D45A}"/>
              </a:ext>
            </a:extLst>
          </p:cNvPr>
          <p:cNvGraphicFramePr>
            <a:graphicFrameLocks noGrp="1"/>
          </p:cNvGraphicFramePr>
          <p:nvPr>
            <p:extLst>
              <p:ext uri="{D42A27DB-BD31-4B8C-83A1-F6EECF244321}">
                <p14:modId xmlns:p14="http://schemas.microsoft.com/office/powerpoint/2010/main" val="3494003801"/>
              </p:ext>
            </p:extLst>
          </p:nvPr>
        </p:nvGraphicFramePr>
        <p:xfrm>
          <a:off x="4814889" y="1173929"/>
          <a:ext cx="2914650" cy="5288988"/>
        </p:xfrm>
        <a:graphic>
          <a:graphicData uri="http://schemas.openxmlformats.org/drawingml/2006/table">
            <a:tbl>
              <a:tblPr/>
              <a:tblGrid>
                <a:gridCol w="2914650">
                  <a:extLst>
                    <a:ext uri="{9D8B030D-6E8A-4147-A177-3AD203B41FA5}">
                      <a16:colId xmlns:a16="http://schemas.microsoft.com/office/drawing/2014/main" val="1640333880"/>
                    </a:ext>
                  </a:extLst>
                </a:gridCol>
              </a:tblGrid>
              <a:tr h="189189">
                <a:tc>
                  <a:txBody>
                    <a:bodyPr/>
                    <a:lstStyle/>
                    <a:p>
                      <a:pPr algn="l" fontAlgn="ctr"/>
                      <a:r>
                        <a:rPr lang="en-ZA" sz="1200" b="1" i="0" u="none" strike="noStrike" dirty="0">
                          <a:solidFill>
                            <a:srgbClr val="000000"/>
                          </a:solidFill>
                          <a:effectLst/>
                          <a:latin typeface="Calibri" panose="020F0502020204030204" pitchFamily="34" charset="0"/>
                        </a:rPr>
                        <a:t>Thabazimbi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a:noFill/>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4051098205"/>
                  </a:ext>
                </a:extLst>
              </a:tr>
              <a:tr h="189189">
                <a:tc>
                  <a:txBody>
                    <a:bodyPr/>
                    <a:lstStyle/>
                    <a:p>
                      <a:pPr algn="l" fontAlgn="ctr"/>
                      <a:r>
                        <a:rPr lang="en-ZA" sz="1200" b="1" i="0" u="none" strike="noStrike" dirty="0">
                          <a:solidFill>
                            <a:srgbClr val="000000"/>
                          </a:solidFill>
                          <a:effectLst/>
                          <a:latin typeface="Calibri" panose="020F0502020204030204" pitchFamily="34" charset="0"/>
                        </a:rPr>
                        <a:t>Vhembe DM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941748130"/>
                  </a:ext>
                </a:extLst>
              </a:tr>
              <a:tr h="189189">
                <a:tc>
                  <a:txBody>
                    <a:bodyPr/>
                    <a:lstStyle/>
                    <a:p>
                      <a:pPr algn="l" fontAlgn="ctr"/>
                      <a:r>
                        <a:rPr lang="en-ZA" sz="1200" b="1" i="0" u="none" strike="noStrike" dirty="0">
                          <a:solidFill>
                            <a:srgbClr val="000000"/>
                          </a:solidFill>
                          <a:effectLst/>
                          <a:latin typeface="Calibri" panose="020F0502020204030204" pitchFamily="34" charset="0"/>
                        </a:rPr>
                        <a:t>Bushbuckridge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4020689440"/>
                  </a:ext>
                </a:extLst>
              </a:tr>
              <a:tr h="189189">
                <a:tc>
                  <a:txBody>
                    <a:bodyPr/>
                    <a:lstStyle/>
                    <a:p>
                      <a:pPr algn="l" fontAlgn="ctr"/>
                      <a:r>
                        <a:rPr lang="en-ZA" sz="1200" b="1" i="0" u="none" strike="noStrike" dirty="0" err="1">
                          <a:solidFill>
                            <a:srgbClr val="000000"/>
                          </a:solidFill>
                          <a:effectLst/>
                          <a:latin typeface="Calibri" panose="020F0502020204030204" pitchFamily="34" charset="0"/>
                        </a:rPr>
                        <a:t>Lekwa</a:t>
                      </a:r>
                      <a:r>
                        <a:rPr lang="en-ZA" sz="1200" b="1" i="0" u="none" strike="noStrike" dirty="0">
                          <a:solidFill>
                            <a:srgbClr val="000000"/>
                          </a:solidFill>
                          <a:effectLst/>
                          <a:latin typeface="Calibri" panose="020F0502020204030204" pitchFamily="34" charset="0"/>
                        </a:rPr>
                        <a:t>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750899178"/>
                  </a:ext>
                </a:extLst>
              </a:tr>
              <a:tr h="189189">
                <a:tc>
                  <a:txBody>
                    <a:bodyPr/>
                    <a:lstStyle/>
                    <a:p>
                      <a:pPr algn="l" fontAlgn="ctr"/>
                      <a:r>
                        <a:rPr lang="en-ZA" sz="1200" b="1" i="0" u="none" strike="noStrike" dirty="0">
                          <a:solidFill>
                            <a:srgbClr val="000000"/>
                          </a:solidFill>
                          <a:effectLst/>
                          <a:latin typeface="Calibri" panose="020F0502020204030204" pitchFamily="34" charset="0"/>
                        </a:rPr>
                        <a:t>Pixley Ka Seme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963418859"/>
                  </a:ext>
                </a:extLst>
              </a:tr>
              <a:tr h="189189">
                <a:tc>
                  <a:txBody>
                    <a:bodyPr/>
                    <a:lstStyle/>
                    <a:p>
                      <a:pPr algn="l" fontAlgn="ctr"/>
                      <a:r>
                        <a:rPr lang="en-ZA" sz="1200" b="1" i="0" u="none" strike="noStrike" dirty="0" err="1">
                          <a:solidFill>
                            <a:srgbClr val="000000"/>
                          </a:solidFill>
                          <a:effectLst/>
                          <a:latin typeface="Calibri" panose="020F0502020204030204" pitchFamily="34" charset="0"/>
                        </a:rPr>
                        <a:t>Gamagara</a:t>
                      </a:r>
                      <a:r>
                        <a:rPr lang="en-ZA" sz="1200" b="1" i="0" u="none" strike="noStrike" dirty="0">
                          <a:solidFill>
                            <a:srgbClr val="000000"/>
                          </a:solidFill>
                          <a:effectLst/>
                          <a:latin typeface="Calibri" panose="020F0502020204030204" pitchFamily="34" charset="0"/>
                        </a:rPr>
                        <a:t>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495000659"/>
                  </a:ext>
                </a:extLst>
              </a:tr>
              <a:tr h="189189">
                <a:tc>
                  <a:txBody>
                    <a:bodyPr/>
                    <a:lstStyle/>
                    <a:p>
                      <a:pPr algn="l" fontAlgn="ctr"/>
                      <a:r>
                        <a:rPr lang="en-ZA" sz="1200" b="1" i="0" u="none" strike="noStrike" dirty="0">
                          <a:solidFill>
                            <a:srgbClr val="000000"/>
                          </a:solidFill>
                          <a:effectLst/>
                          <a:latin typeface="Calibri" panose="020F0502020204030204" pitchFamily="34" charset="0"/>
                        </a:rPr>
                        <a:t>Nama Khoi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042176526"/>
                  </a:ext>
                </a:extLst>
              </a:tr>
              <a:tr h="189189">
                <a:tc>
                  <a:txBody>
                    <a:bodyPr/>
                    <a:lstStyle/>
                    <a:p>
                      <a:pPr algn="l" fontAlgn="ctr"/>
                      <a:r>
                        <a:rPr lang="en-ZA" sz="1200" b="1" i="0" u="none" strike="noStrike">
                          <a:solidFill>
                            <a:srgbClr val="000000"/>
                          </a:solidFill>
                          <a:effectLst/>
                          <a:latin typeface="Calibri" panose="020F0502020204030204" pitchFamily="34" charset="0"/>
                        </a:rPr>
                        <a:t>Dr. Ruth S Mompati DM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453502655"/>
                  </a:ext>
                </a:extLst>
              </a:tr>
              <a:tr h="189189">
                <a:tc>
                  <a:txBody>
                    <a:bodyPr/>
                    <a:lstStyle/>
                    <a:p>
                      <a:pPr algn="l" fontAlgn="ctr"/>
                      <a:r>
                        <a:rPr lang="en-ZA" sz="1200" b="1" i="0" u="none" strike="noStrike" dirty="0" err="1">
                          <a:solidFill>
                            <a:srgbClr val="000000"/>
                          </a:solidFill>
                          <a:effectLst/>
                          <a:latin typeface="Calibri" panose="020F0502020204030204" pitchFamily="34" charset="0"/>
                        </a:rPr>
                        <a:t>Maquassi</a:t>
                      </a:r>
                      <a:r>
                        <a:rPr lang="en-ZA" sz="1200" b="1" i="0" u="none" strike="noStrike" dirty="0">
                          <a:solidFill>
                            <a:srgbClr val="000000"/>
                          </a:solidFill>
                          <a:effectLst/>
                          <a:latin typeface="Calibri" panose="020F0502020204030204" pitchFamily="34" charset="0"/>
                        </a:rPr>
                        <a:t> Hills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726386812"/>
                  </a:ext>
                </a:extLst>
              </a:tr>
              <a:tr h="189189">
                <a:tc>
                  <a:txBody>
                    <a:bodyPr/>
                    <a:lstStyle/>
                    <a:p>
                      <a:pPr algn="l" fontAlgn="ctr"/>
                      <a:r>
                        <a:rPr lang="en-ZA" sz="1200" b="1" i="0" u="none" strike="noStrike" dirty="0" err="1">
                          <a:solidFill>
                            <a:srgbClr val="000000"/>
                          </a:solidFill>
                          <a:effectLst/>
                          <a:latin typeface="Calibri" panose="020F0502020204030204" pitchFamily="34" charset="0"/>
                        </a:rPr>
                        <a:t>Moretele</a:t>
                      </a:r>
                      <a:r>
                        <a:rPr lang="en-ZA" sz="1200" b="1" i="0" u="none" strike="noStrike" dirty="0">
                          <a:solidFill>
                            <a:srgbClr val="000000"/>
                          </a:solidFill>
                          <a:effectLst/>
                          <a:latin typeface="Calibri" panose="020F0502020204030204" pitchFamily="34" charset="0"/>
                        </a:rPr>
                        <a:t>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248899139"/>
                  </a:ext>
                </a:extLst>
              </a:tr>
              <a:tr h="189189">
                <a:tc>
                  <a:txBody>
                    <a:bodyPr/>
                    <a:lstStyle/>
                    <a:p>
                      <a:pPr algn="l" fontAlgn="ctr"/>
                      <a:r>
                        <a:rPr lang="en-ZA" sz="1200" b="1" i="0" u="none" strike="noStrike">
                          <a:solidFill>
                            <a:srgbClr val="000000"/>
                          </a:solidFill>
                          <a:effectLst/>
                          <a:latin typeface="Calibri" panose="020F0502020204030204" pitchFamily="34" charset="0"/>
                        </a:rPr>
                        <a:t>Moses Kotane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210503650"/>
                  </a:ext>
                </a:extLst>
              </a:tr>
              <a:tr h="189189">
                <a:tc>
                  <a:txBody>
                    <a:bodyPr/>
                    <a:lstStyle/>
                    <a:p>
                      <a:pPr algn="l" fontAlgn="ctr"/>
                      <a:r>
                        <a:rPr lang="en-ZA" sz="1200" b="1" i="0" u="none" strike="noStrike" dirty="0">
                          <a:solidFill>
                            <a:srgbClr val="000000"/>
                          </a:solidFill>
                          <a:effectLst/>
                          <a:latin typeface="Calibri" panose="020F0502020204030204" pitchFamily="34" charset="0"/>
                        </a:rPr>
                        <a:t>Ngaka Modiri Molema DM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631308455"/>
                  </a:ext>
                </a:extLst>
              </a:tr>
              <a:tr h="189189">
                <a:tc>
                  <a:txBody>
                    <a:bodyPr/>
                    <a:lstStyle/>
                    <a:p>
                      <a:pPr algn="l" fontAlgn="ctr"/>
                      <a:r>
                        <a:rPr lang="en-ZA" sz="1200" b="1" i="0" u="none" strike="noStrike">
                          <a:solidFill>
                            <a:srgbClr val="000000"/>
                          </a:solidFill>
                          <a:effectLst/>
                          <a:latin typeface="Calibri" panose="020F0502020204030204" pitchFamily="34" charset="0"/>
                        </a:rPr>
                        <a:t>Langeberg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815707560"/>
                  </a:ext>
                </a:extLst>
              </a:tr>
              <a:tr h="189189">
                <a:tc>
                  <a:txBody>
                    <a:bodyPr/>
                    <a:lstStyle/>
                    <a:p>
                      <a:pPr algn="l" fontAlgn="ctr"/>
                      <a:r>
                        <a:rPr lang="en-ZA" sz="1200" b="1" i="0" u="none" strike="noStrike" dirty="0">
                          <a:solidFill>
                            <a:srgbClr val="000000"/>
                          </a:solidFill>
                          <a:effectLst/>
                          <a:latin typeface="Calibri" panose="020F0502020204030204" pitchFamily="34" charset="0"/>
                        </a:rPr>
                        <a:t>Swellendam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066522724"/>
                  </a:ext>
                </a:extLst>
              </a:tr>
              <a:tr h="189189">
                <a:tc>
                  <a:txBody>
                    <a:bodyPr/>
                    <a:lstStyle/>
                    <a:p>
                      <a:pPr algn="l" fontAlgn="ctr"/>
                      <a:r>
                        <a:rPr lang="en-ZA" sz="1200" b="1" i="0" u="none" strike="noStrike">
                          <a:solidFill>
                            <a:srgbClr val="000000"/>
                          </a:solidFill>
                          <a:effectLst/>
                          <a:latin typeface="Calibri" panose="020F0502020204030204" pitchFamily="34" charset="0"/>
                        </a:rPr>
                        <a:t>Dr Beyers Naude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098696598"/>
                  </a:ext>
                </a:extLst>
              </a:tr>
              <a:tr h="189189">
                <a:tc>
                  <a:txBody>
                    <a:bodyPr/>
                    <a:lstStyle/>
                    <a:p>
                      <a:pPr algn="l" fontAlgn="ctr"/>
                      <a:r>
                        <a:rPr lang="en-ZA" sz="1200" b="1" i="0" u="none" strike="noStrike" dirty="0" err="1">
                          <a:solidFill>
                            <a:srgbClr val="000000"/>
                          </a:solidFill>
                          <a:effectLst/>
                          <a:latin typeface="Calibri" panose="020F0502020204030204" pitchFamily="34" charset="0"/>
                        </a:rPr>
                        <a:t>Koukamma</a:t>
                      </a:r>
                      <a:r>
                        <a:rPr lang="en-ZA" sz="1200" b="1" i="0" u="none" strike="noStrike" dirty="0">
                          <a:solidFill>
                            <a:srgbClr val="000000"/>
                          </a:solidFill>
                          <a:effectLst/>
                          <a:latin typeface="Calibri" panose="020F0502020204030204" pitchFamily="34" charset="0"/>
                        </a:rPr>
                        <a:t>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69986433"/>
                  </a:ext>
                </a:extLst>
              </a:tr>
              <a:tr h="189189">
                <a:tc>
                  <a:txBody>
                    <a:bodyPr/>
                    <a:lstStyle/>
                    <a:p>
                      <a:pPr algn="l" fontAlgn="ctr"/>
                      <a:r>
                        <a:rPr lang="en-ZA" sz="1200" b="1" i="0" u="none" strike="noStrike" dirty="0">
                          <a:solidFill>
                            <a:srgbClr val="000000"/>
                          </a:solidFill>
                          <a:effectLst/>
                          <a:latin typeface="Calibri" panose="020F0502020204030204" pitchFamily="34" charset="0"/>
                        </a:rPr>
                        <a:t>Sundays River Valley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176347561"/>
                  </a:ext>
                </a:extLst>
              </a:tr>
              <a:tr h="189189">
                <a:tc>
                  <a:txBody>
                    <a:bodyPr/>
                    <a:lstStyle/>
                    <a:p>
                      <a:pPr algn="l" fontAlgn="ctr"/>
                      <a:r>
                        <a:rPr lang="en-ZA" sz="1200" b="1" i="0" u="none" strike="noStrike" dirty="0" err="1">
                          <a:solidFill>
                            <a:srgbClr val="000000"/>
                          </a:solidFill>
                          <a:effectLst/>
                          <a:latin typeface="Calibri" panose="020F0502020204030204" pitchFamily="34" charset="0"/>
                        </a:rPr>
                        <a:t>Mafube</a:t>
                      </a:r>
                      <a:r>
                        <a:rPr lang="en-ZA" sz="1200" b="1" i="0" u="none" strike="noStrike" dirty="0">
                          <a:solidFill>
                            <a:srgbClr val="000000"/>
                          </a:solidFill>
                          <a:effectLst/>
                          <a:latin typeface="Calibri" panose="020F0502020204030204" pitchFamily="34" charset="0"/>
                        </a:rPr>
                        <a:t>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118907744"/>
                  </a:ext>
                </a:extLst>
              </a:tr>
              <a:tr h="189189">
                <a:tc>
                  <a:txBody>
                    <a:bodyPr/>
                    <a:lstStyle/>
                    <a:p>
                      <a:pPr algn="l" fontAlgn="ctr"/>
                      <a:r>
                        <a:rPr lang="en-ZA" sz="1200" b="1" i="0" u="none" strike="noStrike" dirty="0" err="1">
                          <a:solidFill>
                            <a:srgbClr val="000000"/>
                          </a:solidFill>
                          <a:effectLst/>
                          <a:latin typeface="Calibri" panose="020F0502020204030204" pitchFamily="34" charset="0"/>
                        </a:rPr>
                        <a:t>Maluti</a:t>
                      </a:r>
                      <a:r>
                        <a:rPr lang="en-ZA" sz="1200" b="1" i="0" u="none" strike="noStrike" dirty="0">
                          <a:solidFill>
                            <a:srgbClr val="000000"/>
                          </a:solidFill>
                          <a:effectLst/>
                          <a:latin typeface="Calibri" panose="020F0502020204030204" pitchFamily="34" charset="0"/>
                        </a:rPr>
                        <a:t>-a-</a:t>
                      </a:r>
                      <a:r>
                        <a:rPr lang="en-ZA" sz="1200" b="1" i="0" u="none" strike="noStrike" dirty="0" err="1">
                          <a:solidFill>
                            <a:srgbClr val="000000"/>
                          </a:solidFill>
                          <a:effectLst/>
                          <a:latin typeface="Calibri" panose="020F0502020204030204" pitchFamily="34" charset="0"/>
                        </a:rPr>
                        <a:t>Phofung</a:t>
                      </a:r>
                      <a:r>
                        <a:rPr lang="en-ZA" sz="1200" b="1" i="0" u="none" strike="noStrike" dirty="0">
                          <a:solidFill>
                            <a:srgbClr val="000000"/>
                          </a:solidFill>
                          <a:effectLst/>
                          <a:latin typeface="Calibri" panose="020F0502020204030204" pitchFamily="34" charset="0"/>
                        </a:rPr>
                        <a:t>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5420168"/>
                  </a:ext>
                </a:extLst>
              </a:tr>
              <a:tr h="189189">
                <a:tc>
                  <a:txBody>
                    <a:bodyPr/>
                    <a:lstStyle/>
                    <a:p>
                      <a:pPr algn="l" fontAlgn="ctr"/>
                      <a:r>
                        <a:rPr lang="en-ZA" sz="1200" b="1" i="0" u="none" strike="noStrike" dirty="0" err="1">
                          <a:solidFill>
                            <a:srgbClr val="000000"/>
                          </a:solidFill>
                          <a:effectLst/>
                          <a:latin typeface="Calibri" panose="020F0502020204030204" pitchFamily="34" charset="0"/>
                        </a:rPr>
                        <a:t>Masilonyana</a:t>
                      </a:r>
                      <a:r>
                        <a:rPr lang="en-ZA" sz="1200" b="1" i="0" u="none" strike="noStrike" dirty="0">
                          <a:solidFill>
                            <a:srgbClr val="000000"/>
                          </a:solidFill>
                          <a:effectLst/>
                          <a:latin typeface="Calibri" panose="020F0502020204030204" pitchFamily="34" charset="0"/>
                        </a:rPr>
                        <a:t>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177930008"/>
                  </a:ext>
                </a:extLst>
              </a:tr>
              <a:tr h="189189">
                <a:tc>
                  <a:txBody>
                    <a:bodyPr/>
                    <a:lstStyle/>
                    <a:p>
                      <a:pPr algn="l" fontAlgn="ctr"/>
                      <a:r>
                        <a:rPr lang="en-ZA" sz="1200" b="1" i="0" u="none" strike="noStrike" dirty="0" err="1">
                          <a:solidFill>
                            <a:srgbClr val="000000"/>
                          </a:solidFill>
                          <a:effectLst/>
                          <a:latin typeface="Calibri" panose="020F0502020204030204" pitchFamily="34" charset="0"/>
                        </a:rPr>
                        <a:t>Mohokare</a:t>
                      </a:r>
                      <a:r>
                        <a:rPr lang="en-ZA" sz="1200" b="1" i="0" u="none" strike="noStrike" dirty="0">
                          <a:solidFill>
                            <a:srgbClr val="000000"/>
                          </a:solidFill>
                          <a:effectLst/>
                          <a:latin typeface="Calibri" panose="020F0502020204030204" pitchFamily="34" charset="0"/>
                        </a:rPr>
                        <a:t>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636312705"/>
                  </a:ext>
                </a:extLst>
              </a:tr>
              <a:tr h="189189">
                <a:tc>
                  <a:txBody>
                    <a:bodyPr/>
                    <a:lstStyle/>
                    <a:p>
                      <a:pPr algn="l" fontAlgn="ctr"/>
                      <a:r>
                        <a:rPr lang="en-ZA" sz="1200" b="1" i="0" u="none" strike="noStrike" dirty="0">
                          <a:solidFill>
                            <a:srgbClr val="000000"/>
                          </a:solidFill>
                          <a:effectLst/>
                          <a:latin typeface="Calibri" panose="020F0502020204030204" pitchFamily="34" charset="0"/>
                        </a:rPr>
                        <a:t>Albert Luthuli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056525234"/>
                  </a:ext>
                </a:extLst>
              </a:tr>
              <a:tr h="189189">
                <a:tc>
                  <a:txBody>
                    <a:bodyPr/>
                    <a:lstStyle/>
                    <a:p>
                      <a:pPr algn="l" fontAlgn="ctr"/>
                      <a:r>
                        <a:rPr lang="en-ZA" sz="1200" b="1" i="0" u="none" strike="noStrike" dirty="0" err="1">
                          <a:solidFill>
                            <a:srgbClr val="000000"/>
                          </a:solidFill>
                          <a:effectLst/>
                          <a:latin typeface="Calibri" panose="020F0502020204030204" pitchFamily="34" charset="0"/>
                        </a:rPr>
                        <a:t>Dipaleseng</a:t>
                      </a:r>
                      <a:r>
                        <a:rPr lang="en-ZA" sz="1200" b="1" i="0" u="none" strike="noStrike" dirty="0">
                          <a:solidFill>
                            <a:srgbClr val="000000"/>
                          </a:solidFill>
                          <a:effectLst/>
                          <a:latin typeface="Calibri" panose="020F0502020204030204" pitchFamily="34" charset="0"/>
                        </a:rPr>
                        <a:t> LM</a:t>
                      </a:r>
                    </a:p>
                  </a:txBody>
                  <a:tcPr marL="4442" marR="4442" marT="4442" marB="42634"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318031721"/>
                  </a:ext>
                </a:extLst>
              </a:tr>
            </a:tbl>
          </a:graphicData>
        </a:graphic>
      </p:graphicFrame>
      <p:graphicFrame>
        <p:nvGraphicFramePr>
          <p:cNvPr id="7" name="Table 6">
            <a:extLst>
              <a:ext uri="{FF2B5EF4-FFF2-40B4-BE49-F238E27FC236}">
                <a16:creationId xmlns:a16="http://schemas.microsoft.com/office/drawing/2014/main" id="{3CADA335-F923-DC5A-D48F-0EA4ECF37BC3}"/>
              </a:ext>
            </a:extLst>
          </p:cNvPr>
          <p:cNvGraphicFramePr>
            <a:graphicFrameLocks noGrp="1"/>
          </p:cNvGraphicFramePr>
          <p:nvPr>
            <p:extLst>
              <p:ext uri="{D42A27DB-BD31-4B8C-83A1-F6EECF244321}">
                <p14:modId xmlns:p14="http://schemas.microsoft.com/office/powerpoint/2010/main" val="2234676667"/>
              </p:ext>
            </p:extLst>
          </p:nvPr>
        </p:nvGraphicFramePr>
        <p:xfrm>
          <a:off x="8263514" y="1173929"/>
          <a:ext cx="2656899" cy="5106090"/>
        </p:xfrm>
        <a:graphic>
          <a:graphicData uri="http://schemas.openxmlformats.org/drawingml/2006/table">
            <a:tbl>
              <a:tblPr/>
              <a:tblGrid>
                <a:gridCol w="2656899">
                  <a:extLst>
                    <a:ext uri="{9D8B030D-6E8A-4147-A177-3AD203B41FA5}">
                      <a16:colId xmlns:a16="http://schemas.microsoft.com/office/drawing/2014/main" val="778510120"/>
                    </a:ext>
                  </a:extLst>
                </a:gridCol>
              </a:tblGrid>
              <a:tr h="197788">
                <a:tc>
                  <a:txBody>
                    <a:bodyPr/>
                    <a:lstStyle/>
                    <a:p>
                      <a:pPr algn="l" fontAlgn="ctr"/>
                      <a:r>
                        <a:rPr lang="en-ZA" sz="1200" b="1" i="0" u="none" strike="noStrike">
                          <a:solidFill>
                            <a:srgbClr val="000000"/>
                          </a:solidFill>
                          <a:effectLst/>
                          <a:latin typeface="Calibri" panose="020F0502020204030204" pitchFamily="34" charset="0"/>
                        </a:rPr>
                        <a:t>Msukaligwa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a:noFill/>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4207987724"/>
                  </a:ext>
                </a:extLst>
              </a:tr>
              <a:tr h="197788">
                <a:tc>
                  <a:txBody>
                    <a:bodyPr/>
                    <a:lstStyle/>
                    <a:p>
                      <a:pPr algn="l" fontAlgn="ctr"/>
                      <a:r>
                        <a:rPr lang="en-ZA" sz="1200" b="1" i="0" u="none" strike="noStrike">
                          <a:solidFill>
                            <a:srgbClr val="000000"/>
                          </a:solidFill>
                          <a:effectLst/>
                          <a:latin typeface="Calibri" panose="020F0502020204030204" pitchFamily="34" charset="0"/>
                        </a:rPr>
                        <a:t>Thaba Chweu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193277204"/>
                  </a:ext>
                </a:extLst>
              </a:tr>
              <a:tr h="197788">
                <a:tc>
                  <a:txBody>
                    <a:bodyPr/>
                    <a:lstStyle/>
                    <a:p>
                      <a:pPr algn="l" fontAlgn="ctr"/>
                      <a:r>
                        <a:rPr lang="en-ZA" sz="1200" b="1" i="0" u="none" strike="noStrike">
                          <a:solidFill>
                            <a:srgbClr val="000000"/>
                          </a:solidFill>
                          <a:effectLst/>
                          <a:latin typeface="Calibri" panose="020F0502020204030204" pitchFamily="34" charset="0"/>
                        </a:rPr>
                        <a:t>!Kai! Garib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720103258"/>
                  </a:ext>
                </a:extLst>
              </a:tr>
              <a:tr h="197788">
                <a:tc>
                  <a:txBody>
                    <a:bodyPr/>
                    <a:lstStyle/>
                    <a:p>
                      <a:pPr algn="l" fontAlgn="ctr"/>
                      <a:r>
                        <a:rPr lang="en-ZA" sz="1200" b="1" i="0" u="none" strike="noStrike">
                          <a:solidFill>
                            <a:srgbClr val="000000"/>
                          </a:solidFill>
                          <a:effectLst/>
                          <a:latin typeface="Calibri" panose="020F0502020204030204" pitchFamily="34" charset="0"/>
                        </a:rPr>
                        <a:t>!Kheis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209170793"/>
                  </a:ext>
                </a:extLst>
              </a:tr>
              <a:tr h="197788">
                <a:tc>
                  <a:txBody>
                    <a:bodyPr/>
                    <a:lstStyle/>
                    <a:p>
                      <a:pPr algn="l" fontAlgn="ctr"/>
                      <a:r>
                        <a:rPr lang="en-ZA" sz="1200" b="1" i="0" u="none" strike="noStrike">
                          <a:solidFill>
                            <a:srgbClr val="000000"/>
                          </a:solidFill>
                          <a:effectLst/>
                          <a:latin typeface="Calibri" panose="020F0502020204030204" pitchFamily="34" charset="0"/>
                        </a:rPr>
                        <a:t>Dikgatlong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89883993"/>
                  </a:ext>
                </a:extLst>
              </a:tr>
              <a:tr h="197788">
                <a:tc>
                  <a:txBody>
                    <a:bodyPr/>
                    <a:lstStyle/>
                    <a:p>
                      <a:pPr algn="l" fontAlgn="ctr"/>
                      <a:r>
                        <a:rPr lang="en-ZA" sz="1200" b="1" i="0" u="none" strike="noStrike">
                          <a:solidFill>
                            <a:srgbClr val="000000"/>
                          </a:solidFill>
                          <a:effectLst/>
                          <a:latin typeface="Calibri" panose="020F0502020204030204" pitchFamily="34" charset="0"/>
                        </a:rPr>
                        <a:t>Emthanjeni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50072170"/>
                  </a:ext>
                </a:extLst>
              </a:tr>
              <a:tr h="197788">
                <a:tc>
                  <a:txBody>
                    <a:bodyPr/>
                    <a:lstStyle/>
                    <a:p>
                      <a:pPr algn="l" fontAlgn="ctr"/>
                      <a:r>
                        <a:rPr lang="en-ZA" sz="1200" b="1" i="0" u="none" strike="noStrike">
                          <a:solidFill>
                            <a:srgbClr val="000000"/>
                          </a:solidFill>
                          <a:effectLst/>
                          <a:latin typeface="Calibri" panose="020F0502020204030204" pitchFamily="34" charset="0"/>
                        </a:rPr>
                        <a:t>Ga-Segonyana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028516851"/>
                  </a:ext>
                </a:extLst>
              </a:tr>
              <a:tr h="197788">
                <a:tc>
                  <a:txBody>
                    <a:bodyPr/>
                    <a:lstStyle/>
                    <a:p>
                      <a:pPr algn="l" fontAlgn="ctr"/>
                      <a:r>
                        <a:rPr lang="en-ZA" sz="1200" b="1" i="0" u="none" strike="noStrike">
                          <a:solidFill>
                            <a:srgbClr val="000000"/>
                          </a:solidFill>
                          <a:effectLst/>
                          <a:latin typeface="Calibri" panose="020F0502020204030204" pitchFamily="34" charset="0"/>
                        </a:rPr>
                        <a:t>Joe Morolong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601291916"/>
                  </a:ext>
                </a:extLst>
              </a:tr>
              <a:tr h="197788">
                <a:tc>
                  <a:txBody>
                    <a:bodyPr/>
                    <a:lstStyle/>
                    <a:p>
                      <a:pPr algn="l" fontAlgn="ctr"/>
                      <a:r>
                        <a:rPr lang="en-ZA" sz="1200" b="1" i="0" u="none" strike="noStrike">
                          <a:solidFill>
                            <a:srgbClr val="000000"/>
                          </a:solidFill>
                          <a:effectLst/>
                          <a:latin typeface="Calibri" panose="020F0502020204030204" pitchFamily="34" charset="0"/>
                        </a:rPr>
                        <a:t>Kamiesberg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707761599"/>
                  </a:ext>
                </a:extLst>
              </a:tr>
              <a:tr h="197788">
                <a:tc>
                  <a:txBody>
                    <a:bodyPr/>
                    <a:lstStyle/>
                    <a:p>
                      <a:pPr algn="l" fontAlgn="ctr"/>
                      <a:r>
                        <a:rPr lang="en-ZA" sz="1200" b="1" i="0" u="none" strike="noStrike">
                          <a:solidFill>
                            <a:srgbClr val="000000"/>
                          </a:solidFill>
                          <a:effectLst/>
                          <a:latin typeface="Calibri" panose="020F0502020204030204" pitchFamily="34" charset="0"/>
                        </a:rPr>
                        <a:t>Karoo Hoogland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944218015"/>
                  </a:ext>
                </a:extLst>
              </a:tr>
              <a:tr h="197788">
                <a:tc>
                  <a:txBody>
                    <a:bodyPr/>
                    <a:lstStyle/>
                    <a:p>
                      <a:pPr algn="l" fontAlgn="ctr"/>
                      <a:r>
                        <a:rPr lang="en-ZA" sz="1200" b="1" i="0" u="none" strike="noStrike" dirty="0" err="1">
                          <a:solidFill>
                            <a:srgbClr val="000000"/>
                          </a:solidFill>
                          <a:effectLst/>
                          <a:latin typeface="Calibri" panose="020F0502020204030204" pitchFamily="34" charset="0"/>
                        </a:rPr>
                        <a:t>Kgatelopele</a:t>
                      </a:r>
                      <a:r>
                        <a:rPr lang="en-ZA" sz="1200" b="1" i="0" u="none" strike="noStrike" dirty="0">
                          <a:solidFill>
                            <a:srgbClr val="000000"/>
                          </a:solidFill>
                          <a:effectLst/>
                          <a:latin typeface="Calibri" panose="020F0502020204030204" pitchFamily="34" charset="0"/>
                        </a:rPr>
                        <a:t>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989252678"/>
                  </a:ext>
                </a:extLst>
              </a:tr>
              <a:tr h="197788">
                <a:tc>
                  <a:txBody>
                    <a:bodyPr/>
                    <a:lstStyle/>
                    <a:p>
                      <a:pPr algn="l" fontAlgn="ctr"/>
                      <a:r>
                        <a:rPr lang="en-ZA" sz="1200" b="1" i="0" u="none" strike="noStrike">
                          <a:solidFill>
                            <a:srgbClr val="000000"/>
                          </a:solidFill>
                          <a:effectLst/>
                          <a:latin typeface="Calibri" panose="020F0502020204030204" pitchFamily="34" charset="0"/>
                        </a:rPr>
                        <a:t>Khai-Ma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219161270"/>
                  </a:ext>
                </a:extLst>
              </a:tr>
              <a:tr h="197788">
                <a:tc>
                  <a:txBody>
                    <a:bodyPr/>
                    <a:lstStyle/>
                    <a:p>
                      <a:pPr algn="l" fontAlgn="ctr"/>
                      <a:r>
                        <a:rPr lang="en-ZA" sz="1200" b="1" i="0" u="none" strike="noStrike">
                          <a:solidFill>
                            <a:srgbClr val="000000"/>
                          </a:solidFill>
                          <a:effectLst/>
                          <a:latin typeface="Calibri" panose="020F0502020204030204" pitchFamily="34" charset="0"/>
                        </a:rPr>
                        <a:t>Magareng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837807422"/>
                  </a:ext>
                </a:extLst>
              </a:tr>
              <a:tr h="197788">
                <a:tc>
                  <a:txBody>
                    <a:bodyPr/>
                    <a:lstStyle/>
                    <a:p>
                      <a:pPr algn="l" fontAlgn="ctr"/>
                      <a:r>
                        <a:rPr lang="en-ZA" sz="1200" b="1" i="0" u="none" strike="noStrike">
                          <a:solidFill>
                            <a:srgbClr val="000000"/>
                          </a:solidFill>
                          <a:effectLst/>
                          <a:latin typeface="Calibri" panose="020F0502020204030204" pitchFamily="34" charset="0"/>
                        </a:rPr>
                        <a:t>Phokwane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01532045"/>
                  </a:ext>
                </a:extLst>
              </a:tr>
              <a:tr h="197788">
                <a:tc>
                  <a:txBody>
                    <a:bodyPr/>
                    <a:lstStyle/>
                    <a:p>
                      <a:pPr algn="l" fontAlgn="ctr"/>
                      <a:r>
                        <a:rPr lang="en-ZA" sz="1200" b="1" i="0" u="none" strike="noStrike">
                          <a:solidFill>
                            <a:srgbClr val="000000"/>
                          </a:solidFill>
                          <a:effectLst/>
                          <a:latin typeface="Calibri" panose="020F0502020204030204" pitchFamily="34" charset="0"/>
                        </a:rPr>
                        <a:t>Renosterberg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621123656"/>
                  </a:ext>
                </a:extLst>
              </a:tr>
              <a:tr h="197788">
                <a:tc>
                  <a:txBody>
                    <a:bodyPr/>
                    <a:lstStyle/>
                    <a:p>
                      <a:pPr algn="l" fontAlgn="ctr"/>
                      <a:r>
                        <a:rPr lang="en-ZA" sz="1200" b="1" i="0" u="none" strike="noStrike">
                          <a:solidFill>
                            <a:srgbClr val="000000"/>
                          </a:solidFill>
                          <a:effectLst/>
                          <a:latin typeface="Calibri" panose="020F0502020204030204" pitchFamily="34" charset="0"/>
                        </a:rPr>
                        <a:t>Richtersveld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3215766327"/>
                  </a:ext>
                </a:extLst>
              </a:tr>
              <a:tr h="197788">
                <a:tc>
                  <a:txBody>
                    <a:bodyPr/>
                    <a:lstStyle/>
                    <a:p>
                      <a:pPr algn="l" fontAlgn="ctr"/>
                      <a:r>
                        <a:rPr lang="en-ZA" sz="1200" b="1" i="0" u="none" strike="noStrike">
                          <a:solidFill>
                            <a:srgbClr val="000000"/>
                          </a:solidFill>
                          <a:effectLst/>
                          <a:latin typeface="Calibri" panose="020F0502020204030204" pitchFamily="34" charset="0"/>
                        </a:rPr>
                        <a:t>Siyancuma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2824026782"/>
                  </a:ext>
                </a:extLst>
              </a:tr>
              <a:tr h="197788">
                <a:tc>
                  <a:txBody>
                    <a:bodyPr/>
                    <a:lstStyle/>
                    <a:p>
                      <a:pPr algn="l" fontAlgn="ctr"/>
                      <a:r>
                        <a:rPr lang="en-ZA" sz="1200" b="1" i="0" u="none" strike="noStrike">
                          <a:solidFill>
                            <a:srgbClr val="000000"/>
                          </a:solidFill>
                          <a:effectLst/>
                          <a:latin typeface="Calibri" panose="020F0502020204030204" pitchFamily="34" charset="0"/>
                        </a:rPr>
                        <a:t>Ubuntu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4062524849"/>
                  </a:ext>
                </a:extLst>
              </a:tr>
              <a:tr h="197788">
                <a:tc>
                  <a:txBody>
                    <a:bodyPr/>
                    <a:lstStyle/>
                    <a:p>
                      <a:pPr algn="l" fontAlgn="ctr"/>
                      <a:r>
                        <a:rPr lang="en-ZA" sz="1200" b="1" i="0" u="none" strike="noStrike">
                          <a:solidFill>
                            <a:srgbClr val="000000"/>
                          </a:solidFill>
                          <a:effectLst/>
                          <a:latin typeface="Calibri" panose="020F0502020204030204" pitchFamily="34" charset="0"/>
                        </a:rPr>
                        <a:t>Umsobomvu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40226492"/>
                  </a:ext>
                </a:extLst>
              </a:tr>
              <a:tr h="197788">
                <a:tc>
                  <a:txBody>
                    <a:bodyPr/>
                    <a:lstStyle/>
                    <a:p>
                      <a:pPr algn="l" fontAlgn="ctr"/>
                      <a:r>
                        <a:rPr lang="en-ZA" sz="1200" b="1" i="0" u="none" strike="noStrike">
                          <a:solidFill>
                            <a:srgbClr val="000000"/>
                          </a:solidFill>
                          <a:effectLst/>
                          <a:latin typeface="Calibri" panose="020F0502020204030204" pitchFamily="34" charset="0"/>
                        </a:rPr>
                        <a:t>Kgetlengrivier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789349331"/>
                  </a:ext>
                </a:extLst>
              </a:tr>
              <a:tr h="197788">
                <a:tc>
                  <a:txBody>
                    <a:bodyPr/>
                    <a:lstStyle/>
                    <a:p>
                      <a:pPr algn="l" fontAlgn="ctr"/>
                      <a:r>
                        <a:rPr lang="en-ZA" sz="1200" b="1" i="0" u="none" strike="noStrike">
                          <a:solidFill>
                            <a:srgbClr val="000000"/>
                          </a:solidFill>
                          <a:effectLst/>
                          <a:latin typeface="Calibri" panose="020F0502020204030204" pitchFamily="34" charset="0"/>
                        </a:rPr>
                        <a:t>Kannaland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887670005"/>
                  </a:ext>
                </a:extLst>
              </a:tr>
              <a:tr h="197788">
                <a:tc>
                  <a:txBody>
                    <a:bodyPr/>
                    <a:lstStyle/>
                    <a:p>
                      <a:pPr algn="l" fontAlgn="ctr"/>
                      <a:r>
                        <a:rPr lang="en-ZA" sz="1200" b="1" i="0" u="none" strike="noStrike" dirty="0">
                          <a:solidFill>
                            <a:srgbClr val="000000"/>
                          </a:solidFill>
                          <a:effectLst/>
                          <a:latin typeface="Calibri" panose="020F0502020204030204" pitchFamily="34" charset="0"/>
                        </a:rPr>
                        <a:t>Prince Albert LM</a:t>
                      </a:r>
                    </a:p>
                  </a:txBody>
                  <a:tcPr marL="4643" marR="4643" marT="4643" marB="44572"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extLst>
                  <a:ext uri="{0D108BD9-81ED-4DB2-BD59-A6C34878D82A}">
                    <a16:rowId xmlns:a16="http://schemas.microsoft.com/office/drawing/2014/main" val="1233451868"/>
                  </a:ext>
                </a:extLst>
              </a:tr>
            </a:tbl>
          </a:graphicData>
        </a:graphic>
      </p:graphicFrame>
      <p:sp>
        <p:nvSpPr>
          <p:cNvPr id="8" name="Title 1">
            <a:extLst>
              <a:ext uri="{FF2B5EF4-FFF2-40B4-BE49-F238E27FC236}">
                <a16:creationId xmlns:a16="http://schemas.microsoft.com/office/drawing/2014/main" id="{401733BB-4A0B-071A-3DF3-39DCA3E55565}"/>
              </a:ext>
            </a:extLst>
          </p:cNvPr>
          <p:cNvSpPr txBox="1">
            <a:spLocks/>
          </p:cNvSpPr>
          <p:nvPr/>
        </p:nvSpPr>
        <p:spPr>
          <a:xfrm>
            <a:off x="183113" y="474292"/>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Annexure : List of Municipalities  </a:t>
            </a:r>
          </a:p>
        </p:txBody>
      </p:sp>
      <p:sp>
        <p:nvSpPr>
          <p:cNvPr id="9" name="TextBox 8">
            <a:extLst>
              <a:ext uri="{FF2B5EF4-FFF2-40B4-BE49-F238E27FC236}">
                <a16:creationId xmlns:a16="http://schemas.microsoft.com/office/drawing/2014/main" id="{92836C96-011F-2428-9DF6-8B2719FE5F95}"/>
              </a:ext>
            </a:extLst>
          </p:cNvPr>
          <p:cNvSpPr txBox="1"/>
          <p:nvPr/>
        </p:nvSpPr>
        <p:spPr>
          <a:xfrm>
            <a:off x="3048000" y="2648498"/>
            <a:ext cx="6096000" cy="1561005"/>
          </a:xfrm>
          <a:prstGeom prst="rect">
            <a:avLst/>
          </a:prstGeom>
          <a:noFill/>
        </p:spPr>
        <p:txBody>
          <a:bodyPr wrap="square">
            <a:spAutoFit/>
          </a:bodyPr>
          <a:lstStyle/>
          <a:p>
            <a:pPr algn="just">
              <a:lnSpc>
                <a:spcPct val="107000"/>
              </a:lnSpc>
              <a:spcAft>
                <a:spcPts val="800"/>
              </a:spcAft>
            </a:pPr>
            <a:r>
              <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Your active participation in this workshop is integral to showcasing our commitment to sector relevance. We anticipate that when we present this report on the 6018 and 17th, along with our collectively devised action plan, the government will extend its support.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474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F10A-C39F-E78D-FFFF-6AB8367D01D3}"/>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9FABE34D-0E3C-30E2-E890-E827FF809FC7}"/>
              </a:ext>
            </a:extLst>
          </p:cNvPr>
          <p:cNvSpPr>
            <a:spLocks noGrp="1"/>
          </p:cNvSpPr>
          <p:nvPr>
            <p:ph type="body" sz="quarter" idx="10"/>
          </p:nvPr>
        </p:nvSpPr>
        <p:spPr/>
        <p:txBody>
          <a:bodyPr/>
          <a:lstStyle/>
          <a:p>
            <a:endParaRPr lang="en-ZA"/>
          </a:p>
        </p:txBody>
      </p:sp>
    </p:spTree>
    <p:extLst>
      <p:ext uri="{BB962C8B-B14F-4D97-AF65-F5344CB8AC3E}">
        <p14:creationId xmlns:p14="http://schemas.microsoft.com/office/powerpoint/2010/main" val="1771597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489B-07C3-6A80-88DF-4AB87E0CEEA2}"/>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BB1A1D8D-03EE-5C73-7238-3CE39A01183F}"/>
              </a:ext>
            </a:extLst>
          </p:cNvPr>
          <p:cNvSpPr>
            <a:spLocks noGrp="1"/>
          </p:cNvSpPr>
          <p:nvPr>
            <p:ph type="body" sz="quarter" idx="10"/>
          </p:nvPr>
        </p:nvSpPr>
        <p:spPr/>
        <p:txBody>
          <a:bodyPr/>
          <a:lstStyle/>
          <a:p>
            <a:endParaRPr lang="en-ZA"/>
          </a:p>
        </p:txBody>
      </p:sp>
    </p:spTree>
    <p:extLst>
      <p:ext uri="{BB962C8B-B14F-4D97-AF65-F5344CB8AC3E}">
        <p14:creationId xmlns:p14="http://schemas.microsoft.com/office/powerpoint/2010/main" val="7185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225207" y="730193"/>
            <a:ext cx="11741586" cy="6335068"/>
          </a:xfrm>
          <a:prstGeom prst="rect">
            <a:avLst/>
          </a:prstGeom>
          <a:noFill/>
          <a:ln>
            <a:noFill/>
          </a:ln>
        </p:spPr>
        <p:txBody>
          <a:bodyPr wrap="square" rtlCol="0">
            <a:spAutoFit/>
          </a:bodyPr>
          <a:lstStyle/>
          <a:p>
            <a:pPr algn="just">
              <a:spcBef>
                <a:spcPts val="1200"/>
              </a:spcBef>
            </a:pPr>
            <a:r>
              <a:rPr lang="en-ZA" b="1" dirty="0"/>
              <a:t>Introduction</a:t>
            </a:r>
          </a:p>
          <a:p>
            <a:pPr algn="just">
              <a:spcBef>
                <a:spcPts val="1200"/>
              </a:spcBef>
            </a:pPr>
            <a:r>
              <a:rPr lang="en-ZA" dirty="0"/>
              <a:t>This group c</a:t>
            </a:r>
            <a:r>
              <a:rPr lang="en-ZA" sz="1800" dirty="0"/>
              <a:t>onsists of 67 municipalities that scored critical on average across their water supply systems and/or wastewater systems in the 2023 full Blue drop and 2022 full Green Drop Assessments  </a:t>
            </a:r>
          </a:p>
          <a:p>
            <a:pPr algn="just">
              <a:spcBef>
                <a:spcPts val="1200"/>
              </a:spcBef>
            </a:pPr>
            <a:r>
              <a:rPr lang="en-ZA" b="1" dirty="0"/>
              <a:t>Key Positive Results  </a:t>
            </a:r>
          </a:p>
          <a:p>
            <a:pPr marL="285750" indent="-285750" algn="just">
              <a:spcBef>
                <a:spcPts val="1200"/>
              </a:spcBef>
              <a:buFont typeface="Arial" panose="020B0604020202020204" pitchFamily="34" charset="0"/>
              <a:buChar char="•"/>
            </a:pPr>
            <a:r>
              <a:rPr lang="en-US" dirty="0"/>
              <a:t>68% of the 67 municipalities have drinking water infrastructure in an average or better condition </a:t>
            </a:r>
            <a:endParaRPr lang="en-ZA" b="1" dirty="0"/>
          </a:p>
          <a:p>
            <a:pPr algn="just">
              <a:spcBef>
                <a:spcPts val="1200"/>
              </a:spcBef>
            </a:pPr>
            <a:r>
              <a:rPr lang="en-ZA" b="1" dirty="0"/>
              <a:t>Key Negative  Results</a:t>
            </a:r>
            <a:endParaRPr lang="en-ZA" sz="1800" b="1" dirty="0"/>
          </a:p>
          <a:p>
            <a:pPr>
              <a:spcBef>
                <a:spcPts val="400"/>
              </a:spcBef>
            </a:pPr>
            <a:r>
              <a:rPr lang="en-US" u="sng" dirty="0"/>
              <a:t>Technical capacity </a:t>
            </a:r>
          </a:p>
          <a:p>
            <a:pPr marL="265113" indent="-265113">
              <a:spcBef>
                <a:spcPts val="400"/>
              </a:spcBef>
              <a:buFont typeface="Arial" panose="020B0604020202020204" pitchFamily="34" charset="0"/>
              <a:buChar char="•"/>
            </a:pPr>
            <a:r>
              <a:rPr lang="en-US" dirty="0"/>
              <a:t>Across the 67 municipalities, on average there is shortfall of 30%  of the required supervisors (Blue Drop); (78% Green Drop)</a:t>
            </a:r>
          </a:p>
          <a:p>
            <a:pPr marL="265113" indent="-265113">
              <a:spcBef>
                <a:spcPts val="400"/>
              </a:spcBef>
              <a:buFont typeface="Arial" panose="020B0604020202020204" pitchFamily="34" charset="0"/>
              <a:buChar char="•"/>
            </a:pPr>
            <a:r>
              <a:rPr lang="en-GB" dirty="0"/>
              <a:t>Across the 67 municipalities, on average there is shortfall of 58%  of the required process controllers (Blue Drop); (79% Green Drop)</a:t>
            </a:r>
          </a:p>
          <a:p>
            <a:pPr marL="265113" indent="-265113">
              <a:spcBef>
                <a:spcPts val="400"/>
              </a:spcBef>
              <a:buFont typeface="Arial" panose="020B0604020202020204" pitchFamily="34" charset="0"/>
              <a:buChar char="•"/>
            </a:pPr>
            <a:r>
              <a:rPr lang="en-GB" dirty="0"/>
              <a:t>Across the 67 municipalities, on average there is shortfall of 84% of the required qualified scientists (Blue Drop); (73% Green Drop)  </a:t>
            </a:r>
            <a:endParaRPr lang="en-US" dirty="0"/>
          </a:p>
          <a:p>
            <a:pPr marL="265113" indent="-265113">
              <a:spcBef>
                <a:spcPts val="400"/>
              </a:spcBef>
              <a:buFont typeface="Arial" panose="020B0604020202020204" pitchFamily="34" charset="0"/>
              <a:buChar char="•"/>
            </a:pPr>
            <a:r>
              <a:rPr lang="en-GB" dirty="0"/>
              <a:t>Across the 67 municipalities, on average there is shortfall of 45</a:t>
            </a:r>
            <a:r>
              <a:rPr lang="en-US" dirty="0"/>
              <a:t>%  of the required qualified engineers and other technical staff (Blue Drop), (30% Green Drop)</a:t>
            </a:r>
          </a:p>
          <a:p>
            <a:pPr marL="285750" indent="-285750" algn="just">
              <a:spcBef>
                <a:spcPts val="600"/>
              </a:spcBef>
              <a:buFont typeface="Arial" panose="020B0604020202020204" pitchFamily="34" charset="0"/>
              <a:buChar char="•"/>
            </a:pPr>
            <a:endParaRPr lang="en-GB" sz="1800" dirty="0">
              <a:solidFill>
                <a:schemeClr val="tx1"/>
              </a:solidFill>
              <a:effectLst/>
              <a:ea typeface="Times New Roman" panose="02020603050405020304" pitchFamily="18" charset="0"/>
              <a:cs typeface="Arial" panose="020B0604020202020204" pitchFamily="34" charset="0"/>
            </a:endParaRPr>
          </a:p>
          <a:p>
            <a:pPr marL="342900" indent="-342900" algn="just">
              <a:spcBef>
                <a:spcPts val="1200"/>
              </a:spcBef>
              <a:buFont typeface="Arial" panose="020B0604020202020204" pitchFamily="34" charset="0"/>
              <a:buChar char="•"/>
            </a:pPr>
            <a:endParaRPr lang="en-GB" sz="1800" dirty="0">
              <a:highlight>
                <a:srgbClr val="FFFF00"/>
              </a:highlight>
            </a:endParaRPr>
          </a:p>
          <a:p>
            <a:pPr marL="285750" indent="-285750" algn="just">
              <a:spcBef>
                <a:spcPts val="1200"/>
              </a:spcBef>
              <a:buFont typeface="Arial" panose="020B0604020202020204" pitchFamily="34" charset="0"/>
              <a:buChar char="•"/>
            </a:pPr>
            <a:endParaRPr lang="en-ZA" dirty="0"/>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330569" y="255585"/>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a:r>
              <a:rPr lang="en-US" sz="2400" b="1" dirty="0"/>
              <a:t> Part A: Summary of key results (1) </a:t>
            </a:r>
          </a:p>
        </p:txBody>
      </p:sp>
    </p:spTree>
    <p:extLst>
      <p:ext uri="{BB962C8B-B14F-4D97-AF65-F5344CB8AC3E}">
        <p14:creationId xmlns:p14="http://schemas.microsoft.com/office/powerpoint/2010/main" val="4255576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225207" y="810920"/>
            <a:ext cx="11741586" cy="7171194"/>
          </a:xfrm>
          <a:prstGeom prst="rect">
            <a:avLst/>
          </a:prstGeom>
          <a:noFill/>
        </p:spPr>
        <p:txBody>
          <a:bodyPr wrap="square" rtlCol="0">
            <a:spAutoFit/>
          </a:bodyPr>
          <a:lstStyle/>
          <a:p>
            <a:pPr algn="just">
              <a:spcBef>
                <a:spcPts val="1200"/>
              </a:spcBef>
            </a:pPr>
            <a:r>
              <a:rPr lang="en-ZA" b="1" dirty="0"/>
              <a:t>Key Negative Results Continued </a:t>
            </a:r>
          </a:p>
          <a:p>
            <a:pPr algn="just">
              <a:spcBef>
                <a:spcPts val="1200"/>
              </a:spcBef>
            </a:pPr>
            <a:r>
              <a:rPr lang="en-ZA" sz="1800" u="sng" dirty="0"/>
              <a:t>Drinking Water quality </a:t>
            </a:r>
          </a:p>
          <a:p>
            <a:pPr marL="460375" indent="-285750">
              <a:spcBef>
                <a:spcPts val="600"/>
              </a:spcBef>
              <a:buFont typeface="Arial" panose="020B0604020202020204" pitchFamily="34" charset="0"/>
              <a:buChar char="•"/>
              <a:defRPr/>
            </a:pPr>
            <a:r>
              <a:rPr lang="en-GB" dirty="0">
                <a:latin typeface="Calibri"/>
              </a:rPr>
              <a:t>39% of drinking water systems in this group of municipalities scored unacceptable for chemical water quality compliance</a:t>
            </a:r>
          </a:p>
          <a:p>
            <a:pPr marL="460375" indent="-285750">
              <a:spcBef>
                <a:spcPts val="600"/>
              </a:spcBef>
              <a:buFont typeface="Arial" panose="020B0604020202020204" pitchFamily="34" charset="0"/>
              <a:buChar char="•"/>
              <a:defRPr/>
            </a:pPr>
            <a:r>
              <a:rPr lang="en-GB" dirty="0">
                <a:latin typeface="Calibri"/>
              </a:rPr>
              <a:t>53% of drinking water systems in this group of municipalities scored unacceptable for microbiological water quality compliance  </a:t>
            </a:r>
          </a:p>
          <a:p>
            <a:pPr marL="460375" indent="-285750">
              <a:spcBef>
                <a:spcPts val="600"/>
              </a:spcBef>
              <a:buFont typeface="Arial" panose="020B0604020202020204" pitchFamily="34" charset="0"/>
              <a:buChar char="•"/>
              <a:defRPr/>
            </a:pPr>
            <a:r>
              <a:rPr lang="en-GB" dirty="0">
                <a:cs typeface="Arial" panose="020B0604020202020204" pitchFamily="34" charset="0"/>
              </a:rPr>
              <a:t>57 municipalities failed to issue advisory notices for 325 drinking water systems which did not meet chemical or microbiological water quality standards during testing in this time period – this is against the law </a:t>
            </a:r>
          </a:p>
          <a:p>
            <a:pPr marL="460375" indent="-285750">
              <a:spcBef>
                <a:spcPts val="600"/>
              </a:spcBef>
              <a:buFont typeface="Arial" panose="020B0604020202020204" pitchFamily="34" charset="0"/>
              <a:buChar char="•"/>
              <a:defRPr/>
            </a:pPr>
            <a:endParaRPr lang="en-GB" dirty="0">
              <a:cs typeface="Arial" panose="020B0604020202020204" pitchFamily="34" charset="0"/>
            </a:endParaRPr>
          </a:p>
          <a:p>
            <a:pPr marL="174625">
              <a:spcBef>
                <a:spcPts val="600"/>
              </a:spcBef>
              <a:defRPr/>
            </a:pPr>
            <a:r>
              <a:rPr lang="en-GB" u="sng" dirty="0">
                <a:latin typeface="Calibri"/>
              </a:rPr>
              <a:t>NRW </a:t>
            </a:r>
          </a:p>
          <a:p>
            <a:pPr marL="460375" indent="-285750">
              <a:spcBef>
                <a:spcPts val="600"/>
              </a:spcBef>
              <a:buFont typeface="Arial" panose="020B0604020202020204" pitchFamily="34" charset="0"/>
              <a:buChar char="•"/>
              <a:defRPr/>
            </a:pPr>
            <a:r>
              <a:rPr kumimoji="0" lang="en-US" sz="1800" b="0" i="0" u="none" strike="noStrike" kern="1200" cap="none" spc="0" normalizeH="0" baseline="0" noProof="0" dirty="0">
                <a:ln>
                  <a:noFill/>
                </a:ln>
                <a:effectLst/>
                <a:uLnTx/>
                <a:uFillTx/>
                <a:latin typeface="Calibri"/>
                <a:ea typeface="+mn-ea"/>
                <a:cs typeface="+mn-cs"/>
              </a:rPr>
              <a:t>60 </a:t>
            </a:r>
            <a:r>
              <a:rPr kumimoji="0" lang="en-US" sz="1800" b="0" i="0" u="none" strike="noStrike" kern="1200" cap="none" spc="0" normalizeH="0" baseline="0" noProof="0" dirty="0">
                <a:ln>
                  <a:noFill/>
                </a:ln>
                <a:solidFill>
                  <a:prstClr val="black"/>
                </a:solidFill>
                <a:effectLst/>
                <a:uLnTx/>
                <a:uFillTx/>
                <a:latin typeface="Calibri"/>
                <a:ea typeface="+mn-ea"/>
                <a:cs typeface="+mn-cs"/>
              </a:rPr>
              <a:t>of the 67 municipalities in this group have %NRW higher than 30% </a:t>
            </a:r>
          </a:p>
          <a:p>
            <a:pPr marL="460375" indent="-285750">
              <a:spcBef>
                <a:spcPts val="600"/>
              </a:spcBef>
              <a:buFont typeface="Arial" panose="020B0604020202020204" pitchFamily="34" charset="0"/>
              <a:buChar char="•"/>
            </a:pPr>
            <a:r>
              <a:rPr lang="en-GB" dirty="0"/>
              <a:t>19 municipalities of this group have a %NRW between 50% and 60%, 18 municipalities have a %NRW between 60% and 70%,</a:t>
            </a:r>
            <a:r>
              <a:rPr lang="en-GB" dirty="0">
                <a:solidFill>
                  <a:srgbClr val="FF0000"/>
                </a:solidFill>
              </a:rPr>
              <a:t> </a:t>
            </a:r>
            <a:r>
              <a:rPr lang="en-GB" dirty="0"/>
              <a:t>6 have %NRW between 70% and 80%,  and 2 have %NRW above 85% (Zululand DM and Joe </a:t>
            </a:r>
            <a:r>
              <a:rPr lang="en-GB" dirty="0" err="1"/>
              <a:t>Morolong</a:t>
            </a:r>
            <a:r>
              <a:rPr lang="en-GB" dirty="0"/>
              <a:t> LM)</a:t>
            </a:r>
            <a:r>
              <a:rPr lang="en-US" dirty="0"/>
              <a:t> </a:t>
            </a:r>
          </a:p>
          <a:p>
            <a:pPr marL="460375" indent="-285750">
              <a:spcBef>
                <a:spcPts val="600"/>
              </a:spcBef>
              <a:buFont typeface="Arial" panose="020B0604020202020204" pitchFamily="34" charset="0"/>
              <a:buChar char="•"/>
            </a:pPr>
            <a:r>
              <a:rPr lang="en-US" dirty="0"/>
              <a:t>24 of this group of 67 </a:t>
            </a:r>
            <a:r>
              <a:rPr lang="en-GB" dirty="0"/>
              <a:t>municipalities did not submit data for the No Drop Assessment (NRW data was estimated for these municipalities)</a:t>
            </a:r>
          </a:p>
          <a:p>
            <a:pPr algn="just">
              <a:spcBef>
                <a:spcPts val="1200"/>
              </a:spcBef>
            </a:pPr>
            <a:endParaRPr lang="en-GB" sz="1800" dirty="0">
              <a:solidFill>
                <a:schemeClr val="accent1"/>
              </a:solidFill>
            </a:endParaRPr>
          </a:p>
          <a:p>
            <a:pPr marL="342900" indent="-342900" algn="just">
              <a:spcBef>
                <a:spcPts val="1200"/>
              </a:spcBef>
              <a:buFont typeface="Arial" panose="020B0604020202020204" pitchFamily="34" charset="0"/>
              <a:buChar char="•"/>
            </a:pPr>
            <a:endParaRPr lang="en-GB" sz="1800" dirty="0"/>
          </a:p>
          <a:p>
            <a:pPr marL="342900" indent="-342900" algn="just">
              <a:spcBef>
                <a:spcPts val="1200"/>
              </a:spcBef>
              <a:buFont typeface="Arial" panose="020B0604020202020204" pitchFamily="34" charset="0"/>
              <a:buChar char="•"/>
            </a:pPr>
            <a:endParaRPr lang="en-GB" dirty="0"/>
          </a:p>
          <a:p>
            <a:pPr marL="342900" indent="-342900" algn="just">
              <a:spcBef>
                <a:spcPts val="1200"/>
              </a:spcBef>
              <a:buFont typeface="Arial" panose="020B0604020202020204" pitchFamily="34" charset="0"/>
              <a:buChar char="•"/>
            </a:pPr>
            <a:endParaRPr lang="en-GB" sz="1800" dirty="0"/>
          </a:p>
          <a:p>
            <a:pPr algn="just">
              <a:spcBef>
                <a:spcPts val="1200"/>
              </a:spcBef>
            </a:pPr>
            <a:endParaRPr lang="en-ZA" sz="1800" dirty="0"/>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330569" y="255585"/>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a:r>
              <a:rPr lang="en-US" sz="2400" b="1" dirty="0"/>
              <a:t> Part A: Summary of key results (2) </a:t>
            </a:r>
          </a:p>
        </p:txBody>
      </p:sp>
    </p:spTree>
    <p:extLst>
      <p:ext uri="{BB962C8B-B14F-4D97-AF65-F5344CB8AC3E}">
        <p14:creationId xmlns:p14="http://schemas.microsoft.com/office/powerpoint/2010/main" val="219924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225207" y="995976"/>
            <a:ext cx="11741586" cy="8186857"/>
          </a:xfrm>
          <a:prstGeom prst="rect">
            <a:avLst/>
          </a:prstGeom>
          <a:noFill/>
        </p:spPr>
        <p:txBody>
          <a:bodyPr wrap="square" rtlCol="0">
            <a:spAutoFit/>
          </a:bodyPr>
          <a:lstStyle/>
          <a:p>
            <a:pPr algn="just">
              <a:spcBef>
                <a:spcPts val="1200"/>
              </a:spcBef>
            </a:pPr>
            <a:r>
              <a:rPr lang="en-ZA" b="1" dirty="0"/>
              <a:t>Key Negative Results Continued </a:t>
            </a:r>
          </a:p>
          <a:p>
            <a:pPr algn="just">
              <a:spcBef>
                <a:spcPts val="1200"/>
              </a:spcBef>
            </a:pPr>
            <a:endParaRPr lang="en-ZA" b="1" dirty="0"/>
          </a:p>
          <a:p>
            <a:pPr marL="174625">
              <a:spcBef>
                <a:spcPts val="600"/>
              </a:spcBef>
            </a:pPr>
            <a:r>
              <a:rPr lang="en-GB" u="sng" dirty="0"/>
              <a:t>Operational and  Compliance Monitoring </a:t>
            </a:r>
          </a:p>
          <a:p>
            <a:pPr marL="460375" indent="-285750">
              <a:spcBef>
                <a:spcPts val="600"/>
              </a:spcBef>
              <a:buFont typeface="Arial" panose="020B0604020202020204" pitchFamily="34" charset="0"/>
              <a:buChar char="•"/>
            </a:pPr>
            <a:r>
              <a:rPr lang="en-US" dirty="0"/>
              <a:t>85% of the municipalities in this group scored unsatisfactory for operational monitoring (on-site daily testing)</a:t>
            </a:r>
          </a:p>
          <a:p>
            <a:pPr marL="460375" indent="-285750">
              <a:spcBef>
                <a:spcPts val="600"/>
              </a:spcBef>
              <a:buFont typeface="Arial" panose="020B0604020202020204" pitchFamily="34" charset="0"/>
              <a:buChar char="•"/>
            </a:pPr>
            <a:r>
              <a:rPr lang="en-US" dirty="0"/>
              <a:t>94% are failing to conduct all the required compliance monitoring (testing) for drinking water (required by law)</a:t>
            </a:r>
          </a:p>
          <a:p>
            <a:pPr marL="460375" indent="-285750">
              <a:spcBef>
                <a:spcPts val="600"/>
              </a:spcBef>
              <a:buFont typeface="Arial" panose="020B0604020202020204" pitchFamily="34" charset="0"/>
              <a:buChar char="•"/>
            </a:pPr>
            <a:r>
              <a:rPr lang="en-US" dirty="0"/>
              <a:t>94% are failing to conduct all the required tests for wastewater (required by law)</a:t>
            </a:r>
          </a:p>
          <a:p>
            <a:pPr marL="460375" indent="-285750">
              <a:spcBef>
                <a:spcPts val="600"/>
              </a:spcBef>
              <a:buFont typeface="Arial" panose="020B0604020202020204" pitchFamily="34" charset="0"/>
              <a:buChar char="•"/>
            </a:pPr>
            <a:endParaRPr lang="en-US" dirty="0"/>
          </a:p>
          <a:p>
            <a:pPr marL="174625">
              <a:spcBef>
                <a:spcPts val="600"/>
              </a:spcBef>
            </a:pPr>
            <a:r>
              <a:rPr lang="en-US" u="sng" dirty="0"/>
              <a:t>Infrastructure  condition </a:t>
            </a:r>
          </a:p>
          <a:p>
            <a:pPr marL="460375" indent="-285750">
              <a:spcBef>
                <a:spcPts val="600"/>
              </a:spcBef>
              <a:buFont typeface="Arial" panose="020B0604020202020204" pitchFamily="34" charset="0"/>
              <a:buChar char="•"/>
            </a:pPr>
            <a:r>
              <a:rPr lang="en-GB" dirty="0"/>
              <a:t>90% of the 67 municipalities have wastewater infrastructure in a poor or critical condition</a:t>
            </a:r>
          </a:p>
          <a:p>
            <a:pPr marL="460375" indent="-285750">
              <a:spcBef>
                <a:spcPts val="600"/>
              </a:spcBef>
              <a:buFont typeface="Arial" panose="020B0604020202020204" pitchFamily="34" charset="0"/>
              <a:buChar char="•"/>
            </a:pPr>
            <a:endParaRPr lang="en-GB" dirty="0"/>
          </a:p>
          <a:p>
            <a:pPr marL="174625">
              <a:spcBef>
                <a:spcPts val="600"/>
              </a:spcBef>
            </a:pPr>
            <a:r>
              <a:rPr lang="en-GB" u="sng" dirty="0"/>
              <a:t>Financial Management </a:t>
            </a:r>
            <a:endParaRPr lang="en-US" u="sng" dirty="0"/>
          </a:p>
          <a:p>
            <a:pPr marL="447675" indent="-265113" algn="just">
              <a:spcBef>
                <a:spcPts val="600"/>
              </a:spcBef>
              <a:buFont typeface="Arial" panose="020B0604020202020204" pitchFamily="34" charset="0"/>
              <a:buChar char="•"/>
            </a:pPr>
            <a:r>
              <a:rPr lang="en-US" dirty="0"/>
              <a:t>More than 80% of the 67 municipalities are not able to, or are only partially able to,  provide the requested financial information e.g. operations and maintenance budget, capital budget, percentage expenditure on O&amp;M, asset value </a:t>
            </a:r>
          </a:p>
          <a:p>
            <a:pPr marL="182562" algn="just">
              <a:spcBef>
                <a:spcPts val="600"/>
              </a:spcBef>
            </a:pPr>
            <a:endParaRPr lang="en-ZA" dirty="0"/>
          </a:p>
          <a:p>
            <a:pPr marL="460375" indent="-285750">
              <a:spcBef>
                <a:spcPts val="600"/>
              </a:spcBef>
              <a:buFont typeface="Arial" panose="020B0604020202020204" pitchFamily="34" charset="0"/>
              <a:buChar char="•"/>
            </a:pPr>
            <a:endParaRPr lang="en-US" dirty="0"/>
          </a:p>
          <a:p>
            <a:pPr lvl="1" algn="just">
              <a:spcBef>
                <a:spcPts val="600"/>
              </a:spcBef>
            </a:pPr>
            <a:endParaRPr lang="en-GB" dirty="0">
              <a:cs typeface="Arial" panose="020B0604020202020204" pitchFamily="34" charset="0"/>
            </a:endParaRPr>
          </a:p>
          <a:p>
            <a:pPr marL="447675" indent="-265113" algn="just">
              <a:spcBef>
                <a:spcPts val="600"/>
              </a:spcBef>
              <a:buFont typeface="Arial" panose="020B0604020202020204" pitchFamily="34" charset="0"/>
              <a:buChar char="•"/>
            </a:pPr>
            <a:endParaRPr lang="en-ZA" dirty="0"/>
          </a:p>
          <a:p>
            <a:pPr marL="285750" indent="-285750" algn="just">
              <a:spcBef>
                <a:spcPts val="1200"/>
              </a:spcBef>
              <a:buFont typeface="Arial" panose="020B0604020202020204" pitchFamily="34" charset="0"/>
              <a:buChar char="•"/>
            </a:pPr>
            <a:endParaRPr lang="en-GB" sz="1800" dirty="0">
              <a:solidFill>
                <a:schemeClr val="accent1"/>
              </a:solidFill>
            </a:endParaRPr>
          </a:p>
          <a:p>
            <a:pPr marL="342900" indent="-342900" algn="just">
              <a:spcBef>
                <a:spcPts val="1200"/>
              </a:spcBef>
              <a:buFont typeface="Arial" panose="020B0604020202020204" pitchFamily="34" charset="0"/>
              <a:buChar char="•"/>
            </a:pPr>
            <a:endParaRPr lang="en-GB" sz="1800" dirty="0"/>
          </a:p>
          <a:p>
            <a:pPr marL="342900" indent="-342900" algn="just">
              <a:spcBef>
                <a:spcPts val="1200"/>
              </a:spcBef>
              <a:buFont typeface="Arial" panose="020B0604020202020204" pitchFamily="34" charset="0"/>
              <a:buChar char="•"/>
            </a:pPr>
            <a:endParaRPr lang="en-GB" dirty="0"/>
          </a:p>
          <a:p>
            <a:pPr marL="342900" indent="-342900" algn="just">
              <a:spcBef>
                <a:spcPts val="1200"/>
              </a:spcBef>
              <a:buFont typeface="Arial" panose="020B0604020202020204" pitchFamily="34" charset="0"/>
              <a:buChar char="•"/>
            </a:pPr>
            <a:endParaRPr lang="en-GB" sz="1800" dirty="0"/>
          </a:p>
          <a:p>
            <a:pPr algn="just">
              <a:spcBef>
                <a:spcPts val="1200"/>
              </a:spcBef>
            </a:pPr>
            <a:endParaRPr lang="en-ZA" sz="1800" dirty="0"/>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330569" y="255585"/>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a:r>
              <a:rPr lang="en-US" sz="2400" b="1" dirty="0"/>
              <a:t> Part A: Summary of key results (3) </a:t>
            </a:r>
          </a:p>
        </p:txBody>
      </p:sp>
    </p:spTree>
    <p:extLst>
      <p:ext uri="{BB962C8B-B14F-4D97-AF65-F5344CB8AC3E}">
        <p14:creationId xmlns:p14="http://schemas.microsoft.com/office/powerpoint/2010/main" val="356037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5</a:t>
            </a:fld>
            <a:endParaRPr lang="en-US" altLang="en-US" sz="1800" dirty="0">
              <a:latin typeface="Calibri" panose="020F0502020204030204" pitchFamily="34" charset="0"/>
            </a:endParaRPr>
          </a:p>
        </p:txBody>
      </p:sp>
      <p:sp>
        <p:nvSpPr>
          <p:cNvPr id="3" name="TextBox 2">
            <a:extLst>
              <a:ext uri="{FF2B5EF4-FFF2-40B4-BE49-F238E27FC236}">
                <a16:creationId xmlns:a16="http://schemas.microsoft.com/office/drawing/2014/main" id="{D5FD480F-9F67-61B2-C184-4DBF56FDCFCC}"/>
              </a:ext>
            </a:extLst>
          </p:cNvPr>
          <p:cNvSpPr txBox="1"/>
          <p:nvPr/>
        </p:nvSpPr>
        <p:spPr>
          <a:xfrm>
            <a:off x="183112" y="1232908"/>
            <a:ext cx="11825773" cy="6109365"/>
          </a:xfrm>
          <a:prstGeom prst="rect">
            <a:avLst/>
          </a:prstGeom>
          <a:noFill/>
        </p:spPr>
        <p:txBody>
          <a:bodyPr wrap="square" rtlCol="0">
            <a:spAutoFit/>
          </a:bodyPr>
          <a:lstStyle/>
          <a:p>
            <a:pPr marL="265113" indent="-265113">
              <a:spcBef>
                <a:spcPts val="1200"/>
              </a:spcBef>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The results indicate that municipalities in this group are neglecting their wastewater infrastructure in particular:</a:t>
            </a:r>
          </a:p>
          <a:p>
            <a:pPr marL="742950" lvl="1" indent="-285750">
              <a:spcBef>
                <a:spcPts val="1200"/>
              </a:spcBef>
              <a:buFont typeface="Courier New" panose="02070309020205020404" pitchFamily="49" charset="0"/>
              <a:buChar char="o"/>
            </a:pPr>
            <a:r>
              <a:rPr lang="en-GB" dirty="0">
                <a:effectLst/>
                <a:latin typeface="Calibri" panose="020F0502020204030204" pitchFamily="34" charset="0"/>
                <a:ea typeface="Times New Roman" panose="02020603050405020304" pitchFamily="18" charset="0"/>
                <a:cs typeface="Calibri" panose="020F0502020204030204" pitchFamily="34" charset="0"/>
              </a:rPr>
              <a:t>The condition of wastewater infrastructure is significantly worse than the condition of drinking water infrastructure</a:t>
            </a:r>
          </a:p>
          <a:p>
            <a:pPr marL="265113" indent="-265113">
              <a:spcBef>
                <a:spcPts val="1200"/>
              </a:spcBef>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The results suggest that skill shortages are a more important contributing factor to poor drinking water performance than the condition of drinking water infrastructure </a:t>
            </a:r>
          </a:p>
          <a:p>
            <a:pPr marL="265113" indent="-265113">
              <a:spcBef>
                <a:spcPts val="1200"/>
              </a:spcBef>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Generally, the municipalities in this group have grossly inadequate capacity to manage the water services functions. </a:t>
            </a:r>
            <a:r>
              <a:rPr lang="en-GB" dirty="0">
                <a:latin typeface="Calibri" panose="020F0502020204030204" pitchFamily="34" charset="0"/>
                <a:ea typeface="Times New Roman" panose="02020603050405020304" pitchFamily="18" charset="0"/>
                <a:cs typeface="Calibri" panose="020F0502020204030204" pitchFamily="34" charset="0"/>
              </a:rPr>
              <a:t>The high shortages of certified process controllers (particularly for wastewater systems) and scientists may partially explain the poor performance of this group of municipalities in terms of compliance monitoring i.e. carrying out the required tests, given that generally process controllers are responsible for daily on-site testing</a:t>
            </a:r>
          </a:p>
          <a:p>
            <a:pPr marL="265113" indent="-265113">
              <a:spcBef>
                <a:spcPts val="1200"/>
              </a:spcBef>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It is impossible for a municipality to run the water services function effectively, or to obtain any surplus from the sale of water, if % NRW is 50%, 60%, 70% or even higher than 80% . It makes very difficult for the municipality to budget adequately for operations and maintenance, which cannot be funded from national grants</a:t>
            </a:r>
          </a:p>
          <a:p>
            <a:pPr marL="265113" indent="-265113">
              <a:spcBef>
                <a:spcPts val="1200"/>
              </a:spcBef>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The non-provision of information for No Drop Assessments by 24 of the 67 municipalities indicates that these 24 municipalities may not have the basic information required to manage their NRW</a:t>
            </a:r>
          </a:p>
          <a:p>
            <a:pPr marL="265113" indent="-265113">
              <a:spcBef>
                <a:spcPts val="600"/>
              </a:spcBef>
              <a:buFont typeface="Arial" panose="020B0604020202020204" pitchFamily="34" charset="0"/>
              <a:buChar cha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0" algn="just">
              <a:spcBef>
                <a:spcPts val="1800"/>
              </a:spcBef>
            </a:pPr>
            <a:br>
              <a:rPr lang="en-US" sz="1800" dirty="0">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0" algn="just">
              <a:spcBef>
                <a:spcPts val="1800"/>
              </a:spcBef>
            </a:pP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0F127FFA-D526-630D-5E11-CD5889462453}"/>
              </a:ext>
            </a:extLst>
          </p:cNvPr>
          <p:cNvSpPr txBox="1">
            <a:spLocks/>
          </p:cNvSpPr>
          <p:nvPr/>
        </p:nvSpPr>
        <p:spPr>
          <a:xfrm>
            <a:off x="183113" y="478634"/>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PART B: Analysis of results </a:t>
            </a:r>
          </a:p>
        </p:txBody>
      </p:sp>
    </p:spTree>
    <p:extLst>
      <p:ext uri="{BB962C8B-B14F-4D97-AF65-F5344CB8AC3E}">
        <p14:creationId xmlns:p14="http://schemas.microsoft.com/office/powerpoint/2010/main" val="207367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6</a:t>
            </a:fld>
            <a:endParaRPr lang="en-US" altLang="en-US" sz="1800" dirty="0">
              <a:latin typeface="Calibri" panose="020F0502020204030204" pitchFamily="34" charset="0"/>
            </a:endParaRPr>
          </a:p>
        </p:txBody>
      </p:sp>
      <p:sp>
        <p:nvSpPr>
          <p:cNvPr id="3" name="TextBox 2">
            <a:extLst>
              <a:ext uri="{FF2B5EF4-FFF2-40B4-BE49-F238E27FC236}">
                <a16:creationId xmlns:a16="http://schemas.microsoft.com/office/drawing/2014/main" id="{D5FD480F-9F67-61B2-C184-4DBF56FDCFCC}"/>
              </a:ext>
            </a:extLst>
          </p:cNvPr>
          <p:cNvSpPr txBox="1"/>
          <p:nvPr/>
        </p:nvSpPr>
        <p:spPr>
          <a:xfrm>
            <a:off x="270626" y="1207763"/>
            <a:ext cx="11650746" cy="8032968"/>
          </a:xfrm>
          <a:prstGeom prst="rect">
            <a:avLst/>
          </a:prstGeom>
          <a:noFill/>
        </p:spPr>
        <p:txBody>
          <a:bodyPr wrap="square" rtlCol="0">
            <a:spAutoFit/>
          </a:bodyPr>
          <a:lstStyle/>
          <a:p>
            <a:pPr marL="265113" indent="-265113">
              <a:spcBef>
                <a:spcPts val="1200"/>
              </a:spcBef>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The drinking water quality produced by most of the systems in these municipalities does not meet the SANS 241 standard</a:t>
            </a:r>
          </a:p>
          <a:p>
            <a:pPr marL="265113" indent="-265113">
              <a:spcBef>
                <a:spcPts val="1200"/>
              </a:spcBef>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Therefore, the water supplied by these municipalities often poses a health risk and the situation is exacerbated by the fact that 57 of the 67 municipalities do not inform their consumers when the quality of the water supplied is not fit for human consumption</a:t>
            </a:r>
          </a:p>
          <a:p>
            <a:pPr marL="265113" indent="-265113">
              <a:spcBef>
                <a:spcPts val="1200"/>
              </a:spcBef>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Contaminated water and poor sanitation are linked to transmission of life-threatening diseases such as cholera, diarrhoea, dysentery, hepatitis A, typhoid and polio. </a:t>
            </a:r>
          </a:p>
          <a:p>
            <a:pPr marL="265113" indent="-265113">
              <a:spcBef>
                <a:spcPts val="1200"/>
              </a:spcBef>
              <a:buFont typeface="Arial" panose="020B0604020202020204" pitchFamily="34" charset="0"/>
              <a:buChar char="•"/>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a:spcBef>
                <a:spcPts val="1200"/>
              </a:spcBef>
            </a:pPr>
            <a:r>
              <a:rPr lang="en-GB" sz="1800" b="1" dirty="0">
                <a:effectLst/>
                <a:latin typeface="Calibri" panose="020F0502020204030204" pitchFamily="34" charset="0"/>
                <a:ea typeface="Times New Roman" panose="02020603050405020304" pitchFamily="18" charset="0"/>
                <a:cs typeface="Calibri" panose="020F0502020204030204" pitchFamily="34" charset="0"/>
              </a:rPr>
              <a:t>Given that the NRW levels and financial management in these municipalities generally render them incapable of operating and maintaining their water and sanitation services, and given that many of these municipalities are endangering the health and lives of the residents through providing water that is not fit for human consumption, it can be concluded that all the Water Services Authorities in this group must implement fundamental change such </a:t>
            </a:r>
            <a:r>
              <a:rPr lang="en-GB" b="1" dirty="0">
                <a:latin typeface="Calibri" panose="020F0502020204030204" pitchFamily="34" charset="0"/>
                <a:ea typeface="Times New Roman" panose="02020603050405020304" pitchFamily="18" charset="0"/>
                <a:cs typeface="Calibri" panose="020F0502020204030204" pitchFamily="34" charset="0"/>
              </a:rPr>
              <a:t>as putting in place alternative means of service provision. Alternatively, CoGTA could consider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reassignment of the WSA function.</a:t>
            </a:r>
          </a:p>
          <a:p>
            <a:pPr>
              <a:spcBef>
                <a:spcPts val="1200"/>
              </a:spcBef>
            </a:pPr>
            <a:r>
              <a:rPr lang="en-GB" dirty="0">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a:spcBef>
                <a:spcPts val="1200"/>
              </a:spcBef>
            </a:pP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p>
          <a:p>
            <a:pPr marL="265113" indent="-265113">
              <a:spcBef>
                <a:spcPts val="1200"/>
              </a:spcBef>
              <a:buFont typeface="Arial" panose="020B0604020202020204" pitchFamily="34" charset="0"/>
              <a:buChar char="•"/>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265113" indent="-265113">
              <a:spcBef>
                <a:spcPts val="1200"/>
              </a:spcBef>
              <a:buFont typeface="Arial" panose="020B0604020202020204" pitchFamily="34" charset="0"/>
              <a:buChar char="•"/>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265113" indent="-265113">
              <a:spcBef>
                <a:spcPts val="1200"/>
              </a:spcBef>
              <a:buFont typeface="Arial" panose="020B0604020202020204" pitchFamily="34" charset="0"/>
              <a:buChar char="•"/>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265113" indent="-265113">
              <a:spcBef>
                <a:spcPts val="1200"/>
              </a:spcBef>
              <a:buFont typeface="Arial" panose="020B0604020202020204" pitchFamily="34" charset="0"/>
              <a:buChar cha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0" algn="just">
              <a:spcBef>
                <a:spcPts val="1200"/>
              </a:spcBef>
            </a:pPr>
            <a:br>
              <a:rPr lang="en-US" sz="1800" dirty="0">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0" algn="just">
              <a:spcBef>
                <a:spcPts val="1200"/>
              </a:spcBef>
            </a:pP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0F127FFA-D526-630D-5E11-CD5889462453}"/>
              </a:ext>
            </a:extLst>
          </p:cNvPr>
          <p:cNvSpPr txBox="1">
            <a:spLocks/>
          </p:cNvSpPr>
          <p:nvPr/>
        </p:nvSpPr>
        <p:spPr>
          <a:xfrm>
            <a:off x="183113" y="478634"/>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PART B: Analysis of results </a:t>
            </a:r>
          </a:p>
        </p:txBody>
      </p:sp>
    </p:spTree>
    <p:extLst>
      <p:ext uri="{BB962C8B-B14F-4D97-AF65-F5344CB8AC3E}">
        <p14:creationId xmlns:p14="http://schemas.microsoft.com/office/powerpoint/2010/main" val="300196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a:xfrm>
            <a:off x="9347200" y="641200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CA741454-9BF6-F508-F671-B6F730B8F035}"/>
              </a:ext>
            </a:extLst>
          </p:cNvPr>
          <p:cNvSpPr txBox="1">
            <a:spLocks/>
          </p:cNvSpPr>
          <p:nvPr/>
        </p:nvSpPr>
        <p:spPr>
          <a:xfrm>
            <a:off x="152399" y="224506"/>
            <a:ext cx="11887201" cy="482504"/>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Lesson learned from Good and Excellent performing municipalities   </a:t>
            </a:r>
          </a:p>
        </p:txBody>
      </p:sp>
      <p:sp>
        <p:nvSpPr>
          <p:cNvPr id="6" name="TextBox 5">
            <a:extLst>
              <a:ext uri="{FF2B5EF4-FFF2-40B4-BE49-F238E27FC236}">
                <a16:creationId xmlns:a16="http://schemas.microsoft.com/office/drawing/2014/main" id="{03B75F16-DF2F-AAAC-16A4-09F561A23590}"/>
              </a:ext>
            </a:extLst>
          </p:cNvPr>
          <p:cNvSpPr txBox="1"/>
          <p:nvPr/>
        </p:nvSpPr>
        <p:spPr>
          <a:xfrm>
            <a:off x="-1" y="891331"/>
            <a:ext cx="12192000" cy="7063472"/>
          </a:xfrm>
          <a:prstGeom prst="rect">
            <a:avLst/>
          </a:prstGeom>
          <a:noFill/>
          <a:ln>
            <a:noFill/>
          </a:ln>
        </p:spPr>
        <p:txBody>
          <a:bodyPr wrap="square" lIns="91440" tIns="45720" rIns="91440" bIns="45720" rtlCol="0" anchor="t">
            <a:spAutoFit/>
          </a:bodyPr>
          <a:lstStyle/>
          <a:p>
            <a:pPr marL="174625">
              <a:spcBef>
                <a:spcPts val="600"/>
              </a:spcBef>
            </a:pPr>
            <a:r>
              <a:rPr lang="en-ZA" b="1" dirty="0"/>
              <a:t>Key positive results of the 12 Good and Excellent performing municipalities </a:t>
            </a:r>
          </a:p>
          <a:p>
            <a:pPr marL="460375" indent="-285750">
              <a:spcBef>
                <a:spcPts val="600"/>
              </a:spcBef>
              <a:buFont typeface="Arial" panose="020B0604020202020204" pitchFamily="34" charset="0"/>
              <a:buChar char="•"/>
            </a:pPr>
            <a:r>
              <a:rPr lang="en-ZA" dirty="0"/>
              <a:t>Across the twelve municipalities, on average 80%  of the required process controller  posts are filled with properly qualified process controllers (Blue Drop); (92% Green Drop)</a:t>
            </a:r>
          </a:p>
          <a:p>
            <a:pPr marL="460375" indent="-285750">
              <a:spcBef>
                <a:spcPts val="600"/>
              </a:spcBef>
              <a:buFont typeface="Arial" panose="020B0604020202020204" pitchFamily="34" charset="0"/>
              <a:buChar char="•"/>
            </a:pPr>
            <a:r>
              <a:rPr lang="en-ZA" dirty="0"/>
              <a:t> </a:t>
            </a:r>
            <a:r>
              <a:rPr lang="en-US" dirty="0"/>
              <a:t>Across the twelve municipalities, on average 98%  of the required supervisors’ posts are filled with properly qualified supervisors (Blue Drop); (96% Green Drop)</a:t>
            </a:r>
          </a:p>
          <a:p>
            <a:pPr marL="460375" indent="-285750">
              <a:spcBef>
                <a:spcPts val="600"/>
              </a:spcBef>
              <a:buFont typeface="Arial" panose="020B0604020202020204" pitchFamily="34" charset="0"/>
              <a:buChar char="•"/>
            </a:pPr>
            <a:r>
              <a:rPr lang="en-US" dirty="0"/>
              <a:t>Shortfall levels of qualified scientists and engineers are also extremely low across all the 12 municipalities</a:t>
            </a:r>
          </a:p>
          <a:p>
            <a:pPr marL="460375" indent="-285750">
              <a:spcBef>
                <a:spcPts val="600"/>
              </a:spcBef>
              <a:buFont typeface="Arial" panose="020B0604020202020204" pitchFamily="34" charset="0"/>
              <a:buChar char="•"/>
            </a:pPr>
            <a:r>
              <a:rPr lang="en-US" dirty="0"/>
              <a:t>Of the 12 municipalities, 9 (75%) are regularly carrying out the required tests for drinking water (same for wastewater)</a:t>
            </a:r>
          </a:p>
          <a:p>
            <a:pPr marL="460375" indent="-285750">
              <a:spcBef>
                <a:spcPts val="600"/>
              </a:spcBef>
              <a:buFont typeface="Arial" panose="020B0604020202020204" pitchFamily="34" charset="0"/>
              <a:buChar char="•"/>
            </a:pPr>
            <a:r>
              <a:rPr lang="en-US" dirty="0"/>
              <a:t>These 12 municipalities are able to provide almost all the requested financial information e.g. operations and maintenance budget, capital budget, percentage expenditure on O&amp;M, asset value </a:t>
            </a:r>
          </a:p>
          <a:p>
            <a:pPr marL="460375" indent="-285750">
              <a:spcBef>
                <a:spcPts val="600"/>
              </a:spcBef>
              <a:buFont typeface="Arial" panose="020B0604020202020204" pitchFamily="34" charset="0"/>
              <a:buChar char="•"/>
            </a:pPr>
            <a:r>
              <a:rPr lang="en-US" dirty="0"/>
              <a:t>Across the 12 municipalities, the average Blue Drop infrastructure condition is 85%( 81% for Green Drop). Eleven of the 12 municipalities scored higher than 80% for Blue Drop infrastructure condition (good or excellent- one had infrastructure in an average condition); (8 for Green Drop)</a:t>
            </a:r>
          </a:p>
          <a:p>
            <a:pPr marL="460375" indent="-285750">
              <a:spcBef>
                <a:spcPts val="600"/>
              </a:spcBef>
              <a:buFont typeface="Arial" panose="020B0604020202020204" pitchFamily="34" charset="0"/>
              <a:buChar char="•"/>
            </a:pPr>
            <a:r>
              <a:rPr lang="en-US" dirty="0"/>
              <a:t>Across the 12 municipalities, the average NRW is 29% </a:t>
            </a:r>
          </a:p>
          <a:p>
            <a:pPr marL="460375" indent="-285750">
              <a:spcBef>
                <a:spcPts val="600"/>
              </a:spcBef>
              <a:buFont typeface="Arial" panose="020B0604020202020204" pitchFamily="34" charset="0"/>
              <a:buChar char="•"/>
            </a:pPr>
            <a:r>
              <a:rPr lang="en-US" dirty="0"/>
              <a:t>Across the 12 municipalities there is a 100%  excellent compliance with chemical standards for drinking water quality </a:t>
            </a:r>
          </a:p>
          <a:p>
            <a:pPr marL="460375" indent="-285750">
              <a:spcBef>
                <a:spcPts val="600"/>
              </a:spcBef>
              <a:buFont typeface="Arial" panose="020B0604020202020204" pitchFamily="34" charset="0"/>
              <a:buChar char="•"/>
            </a:pPr>
            <a:r>
              <a:rPr lang="en-US" dirty="0"/>
              <a:t>Across the 12 municipalities there is 91% good or excellent compliance with  microbiological standards for drinking water </a:t>
            </a:r>
          </a:p>
          <a:p>
            <a:pPr marL="460375" indent="-285750">
              <a:spcBef>
                <a:spcPts val="600"/>
              </a:spcBef>
              <a:buFont typeface="Arial" panose="020B0604020202020204" pitchFamily="34" charset="0"/>
              <a:buChar char="•"/>
            </a:pPr>
            <a:endParaRPr lang="en-US" dirty="0"/>
          </a:p>
          <a:p>
            <a:pPr marL="174625">
              <a:spcBef>
                <a:spcPts val="600"/>
              </a:spcBef>
            </a:pPr>
            <a:endParaRPr lang="en-US" dirty="0"/>
          </a:p>
          <a:p>
            <a:pPr marL="460375" indent="-285750">
              <a:spcBef>
                <a:spcPts val="600"/>
              </a:spcBef>
              <a:buFont typeface="Arial" panose="020B0604020202020204" pitchFamily="34" charset="0"/>
              <a:buChar char="•"/>
            </a:pPr>
            <a:endParaRPr lang="en-US" dirty="0"/>
          </a:p>
          <a:p>
            <a:pPr marL="460375" indent="-285750">
              <a:spcBef>
                <a:spcPts val="600"/>
              </a:spcBef>
              <a:buFont typeface="Arial" panose="020B0604020202020204" pitchFamily="34" charset="0"/>
              <a:buChar char="•"/>
            </a:pPr>
            <a:endParaRPr lang="en-US" dirty="0"/>
          </a:p>
          <a:p>
            <a:pPr marL="460375" indent="-285750">
              <a:spcBef>
                <a:spcPts val="600"/>
              </a:spcBef>
              <a:buFont typeface="Arial" panose="020B0604020202020204" pitchFamily="34" charset="0"/>
              <a:buChar char="•"/>
            </a:pPr>
            <a:endParaRPr lang="en-ZA" dirty="0"/>
          </a:p>
          <a:p>
            <a:pPr marL="688975" indent="-231775">
              <a:spcBef>
                <a:spcPts val="600"/>
              </a:spcBef>
              <a:buFont typeface="Arial" panose="020B0604020202020204" pitchFamily="34" charset="0"/>
              <a:buChar char="•"/>
            </a:pPr>
            <a:endParaRPr lang="en-ZA" dirty="0"/>
          </a:p>
        </p:txBody>
      </p:sp>
    </p:spTree>
    <p:extLst>
      <p:ext uri="{BB962C8B-B14F-4D97-AF65-F5344CB8AC3E}">
        <p14:creationId xmlns:p14="http://schemas.microsoft.com/office/powerpoint/2010/main" val="3881726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xfrm>
            <a:off x="10945813" y="6356350"/>
            <a:ext cx="1117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F9F9DF-2A80-495A-BC7D-0DED87084C92}" type="slidenum">
              <a:rPr lang="en-US" altLang="en-US" sz="1800" smtClean="0">
                <a:latin typeface="Calibri" panose="020F0502020204030204" pitchFamily="34" charset="0"/>
              </a:rPr>
              <a:pPr/>
              <a:t>8</a:t>
            </a:fld>
            <a:endParaRPr lang="en-US" altLang="en-US" sz="1800">
              <a:latin typeface="Calibri" panose="020F0502020204030204" pitchFamily="34" charset="0"/>
            </a:endParaRPr>
          </a:p>
        </p:txBody>
      </p:sp>
      <p:sp>
        <p:nvSpPr>
          <p:cNvPr id="3" name="Title 1">
            <a:extLst>
              <a:ext uri="{FF2B5EF4-FFF2-40B4-BE49-F238E27FC236}">
                <a16:creationId xmlns:a16="http://schemas.microsoft.com/office/drawing/2014/main" id="{745788E8-2023-489A-67FA-E1A480DCD1F4}"/>
              </a:ext>
            </a:extLst>
          </p:cNvPr>
          <p:cNvSpPr txBox="1">
            <a:spLocks/>
          </p:cNvSpPr>
          <p:nvPr/>
        </p:nvSpPr>
        <p:spPr>
          <a:xfrm>
            <a:off x="128102" y="472882"/>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GB" sz="2400" b="1" dirty="0"/>
              <a:t>Lessons learned from Good and Excellent performing municipalities (2) </a:t>
            </a:r>
            <a:r>
              <a:rPr lang="en-ZA" sz="2400" b="1" dirty="0"/>
              <a:t> </a:t>
            </a:r>
          </a:p>
        </p:txBody>
      </p:sp>
      <p:sp>
        <p:nvSpPr>
          <p:cNvPr id="5" name="TextBox 4">
            <a:extLst>
              <a:ext uri="{FF2B5EF4-FFF2-40B4-BE49-F238E27FC236}">
                <a16:creationId xmlns:a16="http://schemas.microsoft.com/office/drawing/2014/main" id="{1FCC4182-3208-BFA7-CE93-E14F5EA724EA}"/>
              </a:ext>
            </a:extLst>
          </p:cNvPr>
          <p:cNvSpPr txBox="1"/>
          <p:nvPr/>
        </p:nvSpPr>
        <p:spPr>
          <a:xfrm>
            <a:off x="237640" y="1199535"/>
            <a:ext cx="11825773" cy="418576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ZA" dirty="0"/>
              <a:t>The results indicate that the best performing municipalities generally:</a:t>
            </a:r>
          </a:p>
          <a:p>
            <a:pPr marL="742950" lvl="1" indent="-285750">
              <a:spcBef>
                <a:spcPts val="1200"/>
              </a:spcBef>
              <a:buFont typeface="Courier New" panose="02070309020205020404" pitchFamily="49" charset="0"/>
              <a:buChar char="o"/>
            </a:pPr>
            <a:r>
              <a:rPr lang="en-ZA" dirty="0"/>
              <a:t>Have adequate staff with the right qualifications</a:t>
            </a:r>
          </a:p>
          <a:p>
            <a:pPr marL="742950" lvl="1" indent="-285750">
              <a:spcBef>
                <a:spcPts val="1200"/>
              </a:spcBef>
              <a:buFont typeface="Courier New" panose="02070309020205020404" pitchFamily="49" charset="0"/>
              <a:buChar char="o"/>
            </a:pPr>
            <a:r>
              <a:rPr lang="en-ZA" dirty="0"/>
              <a:t>Keep their infrastructure in a well-maintained condition</a:t>
            </a:r>
          </a:p>
          <a:p>
            <a:pPr marL="742950" lvl="1" indent="-285750">
              <a:spcBef>
                <a:spcPts val="1200"/>
              </a:spcBef>
              <a:buFont typeface="Courier New" panose="02070309020205020404" pitchFamily="49" charset="0"/>
              <a:buChar char="o"/>
            </a:pPr>
            <a:r>
              <a:rPr lang="en-ZA" dirty="0"/>
              <a:t>Have relatively low NRW, which in turn indicates effective maintenance and management to minimise losses as well as effective billing and revenue collection systems</a:t>
            </a:r>
          </a:p>
          <a:p>
            <a:pPr marL="742950" lvl="1" indent="-285750">
              <a:spcBef>
                <a:spcPts val="1200"/>
              </a:spcBef>
              <a:buFont typeface="Courier New" panose="02070309020205020404" pitchFamily="49" charset="0"/>
              <a:buChar char="o"/>
            </a:pPr>
            <a:r>
              <a:rPr lang="en-ZA" dirty="0"/>
              <a:t>Have effective compliance and operational monitoring systems, i.e. they carry out required water quality tests and ensure that proper processes are followed </a:t>
            </a:r>
          </a:p>
          <a:p>
            <a:pPr marL="742950" lvl="1" indent="-285750">
              <a:spcBef>
                <a:spcPts val="1200"/>
              </a:spcBef>
              <a:buFont typeface="Courier New" panose="02070309020205020404" pitchFamily="49" charset="0"/>
              <a:buChar char="o"/>
            </a:pPr>
            <a:r>
              <a:rPr lang="en-ZA" dirty="0"/>
              <a:t>Have effective financial  and asset management systems in place and are able to  accurately report on their budgets and expenditure and assets</a:t>
            </a:r>
          </a:p>
          <a:p>
            <a:pPr lvl="1"/>
            <a:endParaRPr lang="en-ZA" dirty="0"/>
          </a:p>
          <a:p>
            <a:pPr marL="742950" lvl="1" indent="-285750">
              <a:buFont typeface="Courier New" panose="02070309020205020404" pitchFamily="49" charset="0"/>
              <a:buChar char="o"/>
            </a:pPr>
            <a:endParaRPr lang="en-ZA" dirty="0"/>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val="1643705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F9F9DF-2A80-495A-BC7D-0DED87084C92}"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D5FD480F-9F67-61B2-C184-4DBF56FDCFCC}"/>
              </a:ext>
            </a:extLst>
          </p:cNvPr>
          <p:cNvSpPr txBox="1"/>
          <p:nvPr/>
        </p:nvSpPr>
        <p:spPr>
          <a:xfrm>
            <a:off x="358140" y="1244256"/>
            <a:ext cx="11475720" cy="11541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80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Times New Roman" panose="02020603050405020304" pitchFamily="18" charset="0"/>
                <a:cs typeface="Calibri" panose="020F0502020204030204" pitchFamily="34" charset="0"/>
              </a:rPr>
            </a:br>
            <a:endParaRPr kumimoji="0" lang="en-US" sz="1800" b="0"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auto" latinLnBrk="0" hangingPunct="1">
              <a:lnSpc>
                <a:spcPct val="100000"/>
              </a:lnSpc>
              <a:spcBef>
                <a:spcPts val="180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Subtitle 2">
            <a:extLst>
              <a:ext uri="{FF2B5EF4-FFF2-40B4-BE49-F238E27FC236}">
                <a16:creationId xmlns:a16="http://schemas.microsoft.com/office/drawing/2014/main" id="{B2BBA7FB-D592-107C-6659-DEAD929C8F98}"/>
              </a:ext>
            </a:extLst>
          </p:cNvPr>
          <p:cNvSpPr txBox="1">
            <a:spLocks/>
          </p:cNvSpPr>
          <p:nvPr/>
        </p:nvSpPr>
        <p:spPr>
          <a:xfrm>
            <a:off x="429352" y="725779"/>
            <a:ext cx="11468745" cy="5464006"/>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300"/>
              </a:spcBef>
              <a:spcAft>
                <a:spcPts val="0"/>
              </a:spcAft>
              <a:buNone/>
            </a:pPr>
            <a:r>
              <a:rPr lang="en-US" sz="1800" b="1" dirty="0">
                <a:ea typeface="Times New Roman" panose="02020603050405020304" pitchFamily="18" charset="0"/>
              </a:rPr>
              <a:t>Legal Framework</a:t>
            </a:r>
          </a:p>
          <a:p>
            <a:pPr marL="285750" indent="-285750" algn="just">
              <a:spcBef>
                <a:spcPts val="300"/>
              </a:spcBef>
              <a:spcAft>
                <a:spcPts val="0"/>
              </a:spcAft>
            </a:pPr>
            <a:endParaRPr lang="en-US" sz="900" dirty="0">
              <a:ea typeface="Times New Roman" panose="02020603050405020304" pitchFamily="18" charset="0"/>
            </a:endParaRPr>
          </a:p>
          <a:p>
            <a:pPr marL="285750" indent="-285750" algn="just">
              <a:spcBef>
                <a:spcPts val="300"/>
              </a:spcBef>
              <a:spcAft>
                <a:spcPts val="0"/>
              </a:spcAft>
            </a:pPr>
            <a:r>
              <a:rPr lang="en-US" sz="1800" dirty="0">
                <a:ea typeface="Times New Roman" panose="02020603050405020304" pitchFamily="18" charset="0"/>
              </a:rPr>
              <a:t>Local water supply and sanitation services are a function over which municipalities have executive authority in terms of section 156 of the Constitution read together with Schedule 4 Part B</a:t>
            </a:r>
          </a:p>
          <a:p>
            <a:pPr marL="285750" indent="-285750" algn="just">
              <a:spcBef>
                <a:spcPts val="300"/>
              </a:spcBef>
              <a:spcAft>
                <a:spcPts val="0"/>
              </a:spcAft>
            </a:pPr>
            <a:r>
              <a:rPr lang="en-US" sz="1800" dirty="0">
                <a:ea typeface="Times New Roman" panose="02020603050405020304" pitchFamily="18" charset="0"/>
              </a:rPr>
              <a:t>The Water Services Act distinguishes between the roles of the Water Services Authority (WSA) and Water Services Providers (WSPs), and requires the functions to be accounted for separately</a:t>
            </a:r>
          </a:p>
          <a:p>
            <a:pPr marL="285750" indent="-285750" algn="just">
              <a:spcBef>
                <a:spcPts val="300"/>
              </a:spcBef>
              <a:spcAft>
                <a:spcPts val="0"/>
              </a:spcAft>
            </a:pPr>
            <a:r>
              <a:rPr lang="en-US" sz="1800" dirty="0">
                <a:ea typeface="Times New Roman" panose="02020603050405020304" pitchFamily="18" charset="0"/>
              </a:rPr>
              <a:t>The Act also states that no entity may function as a WSP without the approval of the relevant WSA</a:t>
            </a:r>
          </a:p>
          <a:p>
            <a:pPr marL="285750" indent="-285750" algn="just">
              <a:spcBef>
                <a:spcPts val="300"/>
              </a:spcBef>
              <a:spcAft>
                <a:spcPts val="0"/>
              </a:spcAft>
            </a:pPr>
            <a:r>
              <a:rPr lang="en-US" sz="1800" dirty="0">
                <a:ea typeface="Times New Roman" panose="02020603050405020304" pitchFamily="18" charset="0"/>
              </a:rPr>
              <a:t>The distinction between the WSA function and WSP function is an important one. Only a municipality can be allocated the power and function for the WSA function, </a:t>
            </a:r>
          </a:p>
          <a:p>
            <a:pPr lvl="1" algn="just">
              <a:spcBef>
                <a:spcPts val="300"/>
              </a:spcBef>
              <a:spcAft>
                <a:spcPts val="0"/>
              </a:spcAft>
              <a:buFont typeface="Arial" panose="020B0604020202020204" pitchFamily="34" charset="0"/>
              <a:buChar char="•"/>
            </a:pPr>
            <a:r>
              <a:rPr lang="en-US" sz="1800" dirty="0">
                <a:ea typeface="Times New Roman" panose="02020603050405020304" pitchFamily="18" charset="0"/>
              </a:rPr>
              <a:t>But any legal entity (CBO, NGO, organ of state, private company, municipality, municipal entity, another municipality, or a water board) can be approved by the WSA as a WSP </a:t>
            </a:r>
          </a:p>
          <a:p>
            <a:pPr marL="285750" indent="-285750" algn="just">
              <a:spcBef>
                <a:spcPts val="300"/>
              </a:spcBef>
              <a:spcAft>
                <a:spcPts val="0"/>
              </a:spcAft>
            </a:pPr>
            <a:r>
              <a:rPr lang="en-US" sz="1800" dirty="0">
                <a:ea typeface="Times New Roman" panose="02020603050405020304" pitchFamily="18" charset="0"/>
              </a:rPr>
              <a:t>According to the Constitution, local government is obliged to “ensure” water service provision – the primary role of municipalities as WSAs is to take steps to ensure the delivery of water services, not necessarily to deliver the services themselves </a:t>
            </a:r>
          </a:p>
          <a:p>
            <a:pPr marL="285750" indent="-285750" algn="just">
              <a:spcBef>
                <a:spcPts val="300"/>
              </a:spcBef>
              <a:spcAft>
                <a:spcPts val="0"/>
              </a:spcAft>
            </a:pPr>
            <a:r>
              <a:rPr lang="en-US" sz="1800" dirty="0">
                <a:ea typeface="Times New Roman" panose="02020603050405020304" pitchFamily="18" charset="0"/>
              </a:rPr>
              <a:t>In terms of the Water Services Act read together with the Municipal Systems Act, a WSA must decide whether to deliver water services itself, or to approve another WSP or WSP’s to provide the services</a:t>
            </a:r>
          </a:p>
          <a:p>
            <a:pPr marL="285750" indent="-285750" algn="just">
              <a:spcBef>
                <a:spcPts val="300"/>
              </a:spcBef>
              <a:spcAft>
                <a:spcPts val="0"/>
              </a:spcAft>
            </a:pPr>
            <a:r>
              <a:rPr lang="en-US" sz="1800" dirty="0">
                <a:ea typeface="Times New Roman" panose="02020603050405020304" pitchFamily="18" charset="0"/>
              </a:rPr>
              <a:t>Section 76-78 of the Municipal Systems Act require a municipality to engage in defined feasibility study and public consultation processes before deciding to change the mechanism of service delivery between an internal mechanism and an external mechanism</a:t>
            </a:r>
          </a:p>
          <a:p>
            <a:pPr marL="0" indent="0">
              <a:spcBef>
                <a:spcPts val="300"/>
              </a:spcBef>
              <a:buNone/>
            </a:pPr>
            <a:endParaRPr lang="en-ZA" dirty="0"/>
          </a:p>
        </p:txBody>
      </p:sp>
      <p:sp>
        <p:nvSpPr>
          <p:cNvPr id="5" name="Title 1">
            <a:extLst>
              <a:ext uri="{FF2B5EF4-FFF2-40B4-BE49-F238E27FC236}">
                <a16:creationId xmlns:a16="http://schemas.microsoft.com/office/drawing/2014/main" id="{507A3A30-A058-9CDB-1C0D-1593FD3B2BE3}"/>
              </a:ext>
            </a:extLst>
          </p:cNvPr>
          <p:cNvSpPr txBox="1">
            <a:spLocks/>
          </p:cNvSpPr>
          <p:nvPr/>
        </p:nvSpPr>
        <p:spPr>
          <a:xfrm>
            <a:off x="72324" y="243384"/>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Arial"/>
                <a:ea typeface="MS PGothic" panose="020B0600070205080204" pitchFamily="34" charset="-128"/>
              </a:rPr>
              <a:t>PART C: What is to be done </a:t>
            </a:r>
          </a:p>
        </p:txBody>
      </p:sp>
    </p:spTree>
    <p:extLst>
      <p:ext uri="{BB962C8B-B14F-4D97-AF65-F5344CB8AC3E}">
        <p14:creationId xmlns:p14="http://schemas.microsoft.com/office/powerpoint/2010/main" val="635338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13413f1-8239-4ab0-91cc-e96d69a90f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71DC8E0021B7409AF95825F1717823" ma:contentTypeVersion="18" ma:contentTypeDescription="Create a new document." ma:contentTypeScope="" ma:versionID="0c02a7c8de5fb86b6b1f31480cad2398">
  <xsd:schema xmlns:xsd="http://www.w3.org/2001/XMLSchema" xmlns:xs="http://www.w3.org/2001/XMLSchema" xmlns:p="http://schemas.microsoft.com/office/2006/metadata/properties" xmlns:ns3="0b326071-9f39-4fd1-b92e-c3cd2e7ff3b5" xmlns:ns4="913413f1-8239-4ab0-91cc-e96d69a90fad" targetNamespace="http://schemas.microsoft.com/office/2006/metadata/properties" ma:root="true" ma:fieldsID="75b1fd364e08dacb75233ec24a9ae734" ns3:_="" ns4:_="">
    <xsd:import namespace="0b326071-9f39-4fd1-b92e-c3cd2e7ff3b5"/>
    <xsd:import namespace="913413f1-8239-4ab0-91cc-e96d69a90fa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AutoKeyPoints" minOccurs="0"/>
                <xsd:element ref="ns4:MediaServiceKeyPoints" minOccurs="0"/>
                <xsd:element ref="ns4:_activity" minOccurs="0"/>
                <xsd:element ref="ns4:MediaServiceOCR" minOccurs="0"/>
                <xsd:element ref="ns4:MediaServiceGenerationTime" minOccurs="0"/>
                <xsd:element ref="ns4:MediaServiceEventHashCode" minOccurs="0"/>
                <xsd:element ref="ns4:MediaServiceObjectDetectorVersions" minOccurs="0"/>
                <xsd:element ref="ns4:MediaServiceLocation"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326071-9f39-4fd1-b92e-c3cd2e7ff3b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3413f1-8239-4ab0-91cc-e96d69a90fa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93B6ED-B4D6-4899-8D3A-D1AB87FCCCA0}">
  <ds:schemaRef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913413f1-8239-4ab0-91cc-e96d69a90fad"/>
    <ds:schemaRef ds:uri="0b326071-9f39-4fd1-b92e-c3cd2e7ff3b5"/>
  </ds:schemaRefs>
</ds:datastoreItem>
</file>

<file path=customXml/itemProps2.xml><?xml version="1.0" encoding="utf-8"?>
<ds:datastoreItem xmlns:ds="http://schemas.openxmlformats.org/officeDocument/2006/customXml" ds:itemID="{717FA7AC-21DB-422E-9CEE-22D908FD0A84}">
  <ds:schemaRefs>
    <ds:schemaRef ds:uri="http://schemas.microsoft.com/sharepoint/v3/contenttype/forms"/>
  </ds:schemaRefs>
</ds:datastoreItem>
</file>

<file path=customXml/itemProps3.xml><?xml version="1.0" encoding="utf-8"?>
<ds:datastoreItem xmlns:ds="http://schemas.openxmlformats.org/officeDocument/2006/customXml" ds:itemID="{DB0197D5-CE60-446D-9F03-D425531558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326071-9f39-4fd1-b92e-c3cd2e7ff3b5"/>
    <ds:schemaRef ds:uri="913413f1-8239-4ab0-91cc-e96d69a90f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12423</TotalTime>
  <Words>2845</Words>
  <Application>Microsoft Office PowerPoint</Application>
  <PresentationFormat>Widescreen</PresentationFormat>
  <Paragraphs>262</Paragraphs>
  <Slides>16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Additional actions (18.01.2024)   </vt:lpstr>
      <vt:lpstr>Additional actions (18.01.2024)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Mapupa Joy</dc:creator>
  <cp:lastModifiedBy>Hadebe Xolani (DHQ)</cp:lastModifiedBy>
  <cp:revision>27</cp:revision>
  <cp:lastPrinted>2023-11-08T08:35:10Z</cp:lastPrinted>
  <dcterms:created xsi:type="dcterms:W3CDTF">2023-09-10T15:28:51Z</dcterms:created>
  <dcterms:modified xsi:type="dcterms:W3CDTF">2024-01-18T17:22:56Z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0x010100C871DC8E0021B7409AF95825F1717823</vt:lpwstr>
  </property>
</Properties>
</file>